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33"/>
  </p:notesMasterIdLst>
  <p:sldIdLst>
    <p:sldId id="325" r:id="rId6"/>
    <p:sldId id="256" r:id="rId7"/>
    <p:sldId id="379" r:id="rId8"/>
    <p:sldId id="386" r:id="rId9"/>
    <p:sldId id="367" r:id="rId10"/>
    <p:sldId id="364" r:id="rId11"/>
    <p:sldId id="257" r:id="rId12"/>
    <p:sldId id="258" r:id="rId13"/>
    <p:sldId id="259" r:id="rId14"/>
    <p:sldId id="260" r:id="rId15"/>
    <p:sldId id="261" r:id="rId16"/>
    <p:sldId id="369" r:id="rId17"/>
    <p:sldId id="262" r:id="rId18"/>
    <p:sldId id="264" r:id="rId19"/>
    <p:sldId id="265" r:id="rId20"/>
    <p:sldId id="266" r:id="rId21"/>
    <p:sldId id="375" r:id="rId22"/>
    <p:sldId id="368" r:id="rId23"/>
    <p:sldId id="269" r:id="rId24"/>
    <p:sldId id="376" r:id="rId25"/>
    <p:sldId id="377" r:id="rId26"/>
    <p:sldId id="385" r:id="rId27"/>
    <p:sldId id="380" r:id="rId28"/>
    <p:sldId id="382" r:id="rId29"/>
    <p:sldId id="383" r:id="rId30"/>
    <p:sldId id="384" r:id="rId31"/>
    <p:sldId id="387"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48" autoAdjust="0"/>
    <p:restoredTop sz="90764" autoAdjust="0"/>
  </p:normalViewPr>
  <p:slideViewPr>
    <p:cSldViewPr snapToGrid="0">
      <p:cViewPr varScale="1">
        <p:scale>
          <a:sx n="98" d="100"/>
          <a:sy n="98" d="100"/>
        </p:scale>
        <p:origin x="576"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98A0F20-4CCE-4F00-95F7-EAF5C66CBF6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B56D7B2-BE9B-4D78-BC48-3C630FF947DF}">
      <dgm:prSet/>
      <dgm:spPr/>
      <dgm:t>
        <a:bodyPr/>
        <a:lstStyle/>
        <a:p>
          <a:r>
            <a:rPr lang="nl-NL" i="1"/>
            <a:t>Na de 19</a:t>
          </a:r>
          <a:r>
            <a:rPr lang="nl-NL" i="1" baseline="30000"/>
            <a:t>e</a:t>
          </a:r>
          <a:r>
            <a:rPr lang="nl-NL" i="1"/>
            <a:t> eeuw ging het veel minder om voorkomen maar meer om genezen</a:t>
          </a:r>
          <a:endParaRPr lang="en-US"/>
        </a:p>
      </dgm:t>
    </dgm:pt>
    <dgm:pt modelId="{3A141DF3-4916-4A33-9BDD-BDD85AE9B4C4}" type="parTrans" cxnId="{1861B392-8449-49E9-90EB-88BDCAB5F1D2}">
      <dgm:prSet/>
      <dgm:spPr/>
      <dgm:t>
        <a:bodyPr/>
        <a:lstStyle/>
        <a:p>
          <a:endParaRPr lang="en-US"/>
        </a:p>
      </dgm:t>
    </dgm:pt>
    <dgm:pt modelId="{4F84CE1A-A6B3-43AF-BC37-9B0EC372566C}" type="sibTrans" cxnId="{1861B392-8449-49E9-90EB-88BDCAB5F1D2}">
      <dgm:prSet/>
      <dgm:spPr/>
      <dgm:t>
        <a:bodyPr/>
        <a:lstStyle/>
        <a:p>
          <a:endParaRPr lang="en-US"/>
        </a:p>
      </dgm:t>
    </dgm:pt>
    <dgm:pt modelId="{BDD15F19-995E-47A6-B1E1-5A9F6A415994}">
      <dgm:prSet/>
      <dgm:spPr/>
      <dgm:t>
        <a:bodyPr/>
        <a:lstStyle/>
        <a:p>
          <a:r>
            <a:rPr lang="nl-NL"/>
            <a:t>In de laatste jaren lijkt dit weer om te draaien. Met het zicht op de grote groep ouderen en het gegeven dat ouderdom nu eenmaal met gebreken komt, ontstaat de noodzaak om in de geneeskunde oog te hebben voor een benadering die is gericht op </a:t>
          </a:r>
          <a:r>
            <a:rPr lang="nl-NL" b="1"/>
            <a:t>preventie</a:t>
          </a:r>
          <a:r>
            <a:rPr lang="nl-NL"/>
            <a:t> van pijn en ongemak, leefbaarheid en uiteindelijk een menswaardig sterven.</a:t>
          </a:r>
          <a:endParaRPr lang="en-US"/>
        </a:p>
      </dgm:t>
    </dgm:pt>
    <dgm:pt modelId="{6EB04061-0810-4090-A6F1-5133DB56E14F}" type="parTrans" cxnId="{5FD108A4-51F5-4C06-B87E-F18FB282E333}">
      <dgm:prSet/>
      <dgm:spPr/>
      <dgm:t>
        <a:bodyPr/>
        <a:lstStyle/>
        <a:p>
          <a:endParaRPr lang="en-US"/>
        </a:p>
      </dgm:t>
    </dgm:pt>
    <dgm:pt modelId="{A266AACB-21DB-4B4C-AB6E-C38D4E1AAC66}" type="sibTrans" cxnId="{5FD108A4-51F5-4C06-B87E-F18FB282E333}">
      <dgm:prSet/>
      <dgm:spPr/>
      <dgm:t>
        <a:bodyPr/>
        <a:lstStyle/>
        <a:p>
          <a:endParaRPr lang="en-US"/>
        </a:p>
      </dgm:t>
    </dgm:pt>
    <dgm:pt modelId="{42FEA318-C6A5-44D1-AA03-C3A83DF64E93}">
      <dgm:prSet/>
      <dgm:spPr/>
      <dgm:t>
        <a:bodyPr/>
        <a:lstStyle/>
        <a:p>
          <a:r>
            <a:rPr lang="nl-NL"/>
            <a:t>Preventie = het voorkomen van een ongewenste gebeurtenis of ziekte</a:t>
          </a:r>
          <a:endParaRPr lang="en-US"/>
        </a:p>
      </dgm:t>
    </dgm:pt>
    <dgm:pt modelId="{B70D06C9-B102-4A66-A2DD-864579AF3849}" type="parTrans" cxnId="{C4218293-EDD8-42D7-92EA-7BEFE9B3DBC2}">
      <dgm:prSet/>
      <dgm:spPr/>
      <dgm:t>
        <a:bodyPr/>
        <a:lstStyle/>
        <a:p>
          <a:endParaRPr lang="en-US"/>
        </a:p>
      </dgm:t>
    </dgm:pt>
    <dgm:pt modelId="{6458CDA9-3E28-45B5-95B1-D52DE2A6EFD2}" type="sibTrans" cxnId="{C4218293-EDD8-42D7-92EA-7BEFE9B3DBC2}">
      <dgm:prSet/>
      <dgm:spPr/>
      <dgm:t>
        <a:bodyPr/>
        <a:lstStyle/>
        <a:p>
          <a:endParaRPr lang="en-US"/>
        </a:p>
      </dgm:t>
    </dgm:pt>
    <dgm:pt modelId="{C0555C60-C64D-4462-A22E-7A4086E10A3B}" type="pres">
      <dgm:prSet presAssocID="{798A0F20-4CCE-4F00-95F7-EAF5C66CBF67}" presName="root" presStyleCnt="0">
        <dgm:presLayoutVars>
          <dgm:dir/>
          <dgm:resizeHandles val="exact"/>
        </dgm:presLayoutVars>
      </dgm:prSet>
      <dgm:spPr/>
    </dgm:pt>
    <dgm:pt modelId="{A9281168-4354-4AE7-92DC-92E65D120893}" type="pres">
      <dgm:prSet presAssocID="{DB56D7B2-BE9B-4D78-BC48-3C630FF947DF}" presName="compNode" presStyleCnt="0"/>
      <dgm:spPr/>
    </dgm:pt>
    <dgm:pt modelId="{B6FBA531-2264-4336-9034-18FA0DA25AD7}" type="pres">
      <dgm:prSet presAssocID="{DB56D7B2-BE9B-4D78-BC48-3C630FF947DF}" presName="bgRect" presStyleLbl="bgShp" presStyleIdx="0" presStyleCnt="3"/>
      <dgm:spPr/>
    </dgm:pt>
    <dgm:pt modelId="{F7C7C3B1-4837-4F6E-B07B-CEE1C4887AD6}" type="pres">
      <dgm:prSet presAssocID="{DB56D7B2-BE9B-4D78-BC48-3C630FF947D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jnen"/>
        </a:ext>
      </dgm:extLst>
    </dgm:pt>
    <dgm:pt modelId="{F808FCDB-6124-4D1D-A162-55F35C575200}" type="pres">
      <dgm:prSet presAssocID="{DB56D7B2-BE9B-4D78-BC48-3C630FF947DF}" presName="spaceRect" presStyleCnt="0"/>
      <dgm:spPr/>
    </dgm:pt>
    <dgm:pt modelId="{BAD7EE12-3472-4476-84BE-12F344EB2BBF}" type="pres">
      <dgm:prSet presAssocID="{DB56D7B2-BE9B-4D78-BC48-3C630FF947DF}" presName="parTx" presStyleLbl="revTx" presStyleIdx="0" presStyleCnt="3">
        <dgm:presLayoutVars>
          <dgm:chMax val="0"/>
          <dgm:chPref val="0"/>
        </dgm:presLayoutVars>
      </dgm:prSet>
      <dgm:spPr/>
    </dgm:pt>
    <dgm:pt modelId="{366FAF84-9114-4ACD-8E31-2678F0CF9711}" type="pres">
      <dgm:prSet presAssocID="{4F84CE1A-A6B3-43AF-BC37-9B0EC372566C}" presName="sibTrans" presStyleCnt="0"/>
      <dgm:spPr/>
    </dgm:pt>
    <dgm:pt modelId="{A67EAE60-07FB-43A3-B350-D3326DB09ABB}" type="pres">
      <dgm:prSet presAssocID="{BDD15F19-995E-47A6-B1E1-5A9F6A415994}" presName="compNode" presStyleCnt="0"/>
      <dgm:spPr/>
    </dgm:pt>
    <dgm:pt modelId="{605C0378-D880-4564-AC53-79FA4C16E0CA}" type="pres">
      <dgm:prSet presAssocID="{BDD15F19-995E-47A6-B1E1-5A9F6A415994}" presName="bgRect" presStyleLbl="bgShp" presStyleIdx="1" presStyleCnt="3"/>
      <dgm:spPr/>
    </dgm:pt>
    <dgm:pt modelId="{56000326-B615-498C-BF1F-F0C78E8DF349}" type="pres">
      <dgm:prSet presAssocID="{BDD15F19-995E-47A6-B1E1-5A9F6A4159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rson with Cane"/>
        </a:ext>
      </dgm:extLst>
    </dgm:pt>
    <dgm:pt modelId="{209A7FA1-D878-4AD3-AEE3-B5C696358A46}" type="pres">
      <dgm:prSet presAssocID="{BDD15F19-995E-47A6-B1E1-5A9F6A415994}" presName="spaceRect" presStyleCnt="0"/>
      <dgm:spPr/>
    </dgm:pt>
    <dgm:pt modelId="{EBBD4191-F0B4-40F3-879E-B2ADA014810B}" type="pres">
      <dgm:prSet presAssocID="{BDD15F19-995E-47A6-B1E1-5A9F6A415994}" presName="parTx" presStyleLbl="revTx" presStyleIdx="1" presStyleCnt="3">
        <dgm:presLayoutVars>
          <dgm:chMax val="0"/>
          <dgm:chPref val="0"/>
        </dgm:presLayoutVars>
      </dgm:prSet>
      <dgm:spPr/>
    </dgm:pt>
    <dgm:pt modelId="{8A63BBC6-5DF2-490B-9633-F183B1AAA66F}" type="pres">
      <dgm:prSet presAssocID="{A266AACB-21DB-4B4C-AB6E-C38D4E1AAC66}" presName="sibTrans" presStyleCnt="0"/>
      <dgm:spPr/>
    </dgm:pt>
    <dgm:pt modelId="{AFF07F48-45CC-4FEC-A0C9-D92C49472B8D}" type="pres">
      <dgm:prSet presAssocID="{42FEA318-C6A5-44D1-AA03-C3A83DF64E93}" presName="compNode" presStyleCnt="0"/>
      <dgm:spPr/>
    </dgm:pt>
    <dgm:pt modelId="{143A8E6F-265B-412D-9817-CB3C2CBDB1B2}" type="pres">
      <dgm:prSet presAssocID="{42FEA318-C6A5-44D1-AA03-C3A83DF64E93}" presName="bgRect" presStyleLbl="bgShp" presStyleIdx="2" presStyleCnt="3"/>
      <dgm:spPr/>
    </dgm:pt>
    <dgm:pt modelId="{423EFDDE-2331-45EB-BD27-73EBBE0A1B46}" type="pres">
      <dgm:prSet presAssocID="{42FEA318-C6A5-44D1-AA03-C3A83DF64E9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Arts"/>
        </a:ext>
      </dgm:extLst>
    </dgm:pt>
    <dgm:pt modelId="{4423F7DC-6049-44C1-81AE-257DB8BF8000}" type="pres">
      <dgm:prSet presAssocID="{42FEA318-C6A5-44D1-AA03-C3A83DF64E93}" presName="spaceRect" presStyleCnt="0"/>
      <dgm:spPr/>
    </dgm:pt>
    <dgm:pt modelId="{0E361B44-2153-4D8E-BE70-167D6A1EF278}" type="pres">
      <dgm:prSet presAssocID="{42FEA318-C6A5-44D1-AA03-C3A83DF64E93}" presName="parTx" presStyleLbl="revTx" presStyleIdx="2" presStyleCnt="3">
        <dgm:presLayoutVars>
          <dgm:chMax val="0"/>
          <dgm:chPref val="0"/>
        </dgm:presLayoutVars>
      </dgm:prSet>
      <dgm:spPr/>
    </dgm:pt>
  </dgm:ptLst>
  <dgm:cxnLst>
    <dgm:cxn modelId="{843B3C85-9EA6-4304-9848-2F64B99F4647}" type="presOf" srcId="{42FEA318-C6A5-44D1-AA03-C3A83DF64E93}" destId="{0E361B44-2153-4D8E-BE70-167D6A1EF278}" srcOrd="0" destOrd="0" presId="urn:microsoft.com/office/officeart/2018/2/layout/IconVerticalSolidList"/>
    <dgm:cxn modelId="{1861B392-8449-49E9-90EB-88BDCAB5F1D2}" srcId="{798A0F20-4CCE-4F00-95F7-EAF5C66CBF67}" destId="{DB56D7B2-BE9B-4D78-BC48-3C630FF947DF}" srcOrd="0" destOrd="0" parTransId="{3A141DF3-4916-4A33-9BDD-BDD85AE9B4C4}" sibTransId="{4F84CE1A-A6B3-43AF-BC37-9B0EC372566C}"/>
    <dgm:cxn modelId="{C4218293-EDD8-42D7-92EA-7BEFE9B3DBC2}" srcId="{798A0F20-4CCE-4F00-95F7-EAF5C66CBF67}" destId="{42FEA318-C6A5-44D1-AA03-C3A83DF64E93}" srcOrd="2" destOrd="0" parTransId="{B70D06C9-B102-4A66-A2DD-864579AF3849}" sibTransId="{6458CDA9-3E28-45B5-95B1-D52DE2A6EFD2}"/>
    <dgm:cxn modelId="{5FD108A4-51F5-4C06-B87E-F18FB282E333}" srcId="{798A0F20-4CCE-4F00-95F7-EAF5C66CBF67}" destId="{BDD15F19-995E-47A6-B1E1-5A9F6A415994}" srcOrd="1" destOrd="0" parTransId="{6EB04061-0810-4090-A6F1-5133DB56E14F}" sibTransId="{A266AACB-21DB-4B4C-AB6E-C38D4E1AAC66}"/>
    <dgm:cxn modelId="{CEA866A6-679C-48E4-A7F8-7AD671B832D0}" type="presOf" srcId="{798A0F20-4CCE-4F00-95F7-EAF5C66CBF67}" destId="{C0555C60-C64D-4462-A22E-7A4086E10A3B}" srcOrd="0" destOrd="0" presId="urn:microsoft.com/office/officeart/2018/2/layout/IconVerticalSolidList"/>
    <dgm:cxn modelId="{D56A00D6-A363-4D59-A131-CDDD2C25F823}" type="presOf" srcId="{DB56D7B2-BE9B-4D78-BC48-3C630FF947DF}" destId="{BAD7EE12-3472-4476-84BE-12F344EB2BBF}" srcOrd="0" destOrd="0" presId="urn:microsoft.com/office/officeart/2018/2/layout/IconVerticalSolidList"/>
    <dgm:cxn modelId="{3381C6E5-1E7F-4F8D-899A-41D9B16C35BA}" type="presOf" srcId="{BDD15F19-995E-47A6-B1E1-5A9F6A415994}" destId="{EBBD4191-F0B4-40F3-879E-B2ADA014810B}" srcOrd="0" destOrd="0" presId="urn:microsoft.com/office/officeart/2018/2/layout/IconVerticalSolidList"/>
    <dgm:cxn modelId="{D1ED2BD3-04C7-4E23-B4E9-336FACF1A8DE}" type="presParOf" srcId="{C0555C60-C64D-4462-A22E-7A4086E10A3B}" destId="{A9281168-4354-4AE7-92DC-92E65D120893}" srcOrd="0" destOrd="0" presId="urn:microsoft.com/office/officeart/2018/2/layout/IconVerticalSolidList"/>
    <dgm:cxn modelId="{B7594070-EB62-459A-B228-4FC8A7971EBB}" type="presParOf" srcId="{A9281168-4354-4AE7-92DC-92E65D120893}" destId="{B6FBA531-2264-4336-9034-18FA0DA25AD7}" srcOrd="0" destOrd="0" presId="urn:microsoft.com/office/officeart/2018/2/layout/IconVerticalSolidList"/>
    <dgm:cxn modelId="{226E5727-FF5D-4094-95A2-82C0C4242442}" type="presParOf" srcId="{A9281168-4354-4AE7-92DC-92E65D120893}" destId="{F7C7C3B1-4837-4F6E-B07B-CEE1C4887AD6}" srcOrd="1" destOrd="0" presId="urn:microsoft.com/office/officeart/2018/2/layout/IconVerticalSolidList"/>
    <dgm:cxn modelId="{B1E882D2-A6AA-4EE5-9A5A-67552D957E28}" type="presParOf" srcId="{A9281168-4354-4AE7-92DC-92E65D120893}" destId="{F808FCDB-6124-4D1D-A162-55F35C575200}" srcOrd="2" destOrd="0" presId="urn:microsoft.com/office/officeart/2018/2/layout/IconVerticalSolidList"/>
    <dgm:cxn modelId="{04DEA80A-5EBC-462E-B0B8-A923F1551946}" type="presParOf" srcId="{A9281168-4354-4AE7-92DC-92E65D120893}" destId="{BAD7EE12-3472-4476-84BE-12F344EB2BBF}" srcOrd="3" destOrd="0" presId="urn:microsoft.com/office/officeart/2018/2/layout/IconVerticalSolidList"/>
    <dgm:cxn modelId="{8DE98297-92E9-4F0F-8541-42B79192C662}" type="presParOf" srcId="{C0555C60-C64D-4462-A22E-7A4086E10A3B}" destId="{366FAF84-9114-4ACD-8E31-2678F0CF9711}" srcOrd="1" destOrd="0" presId="urn:microsoft.com/office/officeart/2018/2/layout/IconVerticalSolidList"/>
    <dgm:cxn modelId="{7355F438-C90D-4C29-99A8-BDDB4E4D9FC2}" type="presParOf" srcId="{C0555C60-C64D-4462-A22E-7A4086E10A3B}" destId="{A67EAE60-07FB-43A3-B350-D3326DB09ABB}" srcOrd="2" destOrd="0" presId="urn:microsoft.com/office/officeart/2018/2/layout/IconVerticalSolidList"/>
    <dgm:cxn modelId="{322376C8-72A1-45B6-9758-22084B110F56}" type="presParOf" srcId="{A67EAE60-07FB-43A3-B350-D3326DB09ABB}" destId="{605C0378-D880-4564-AC53-79FA4C16E0CA}" srcOrd="0" destOrd="0" presId="urn:microsoft.com/office/officeart/2018/2/layout/IconVerticalSolidList"/>
    <dgm:cxn modelId="{0B9B1237-BFEF-4E06-91A9-C9F3E57E9200}" type="presParOf" srcId="{A67EAE60-07FB-43A3-B350-D3326DB09ABB}" destId="{56000326-B615-498C-BF1F-F0C78E8DF349}" srcOrd="1" destOrd="0" presId="urn:microsoft.com/office/officeart/2018/2/layout/IconVerticalSolidList"/>
    <dgm:cxn modelId="{4D59982C-6F2B-4CD4-B4EB-A74E75953A51}" type="presParOf" srcId="{A67EAE60-07FB-43A3-B350-D3326DB09ABB}" destId="{209A7FA1-D878-4AD3-AEE3-B5C696358A46}" srcOrd="2" destOrd="0" presId="urn:microsoft.com/office/officeart/2018/2/layout/IconVerticalSolidList"/>
    <dgm:cxn modelId="{B01FE1CA-D9B4-461F-A9CA-C0E926A6507F}" type="presParOf" srcId="{A67EAE60-07FB-43A3-B350-D3326DB09ABB}" destId="{EBBD4191-F0B4-40F3-879E-B2ADA014810B}" srcOrd="3" destOrd="0" presId="urn:microsoft.com/office/officeart/2018/2/layout/IconVerticalSolidList"/>
    <dgm:cxn modelId="{BEBF68B4-4A69-473A-AEF8-ADCA5A3F5A58}" type="presParOf" srcId="{C0555C60-C64D-4462-A22E-7A4086E10A3B}" destId="{8A63BBC6-5DF2-490B-9633-F183B1AAA66F}" srcOrd="3" destOrd="0" presId="urn:microsoft.com/office/officeart/2018/2/layout/IconVerticalSolidList"/>
    <dgm:cxn modelId="{A2BBE86B-18D9-4633-8380-F301B4935326}" type="presParOf" srcId="{C0555C60-C64D-4462-A22E-7A4086E10A3B}" destId="{AFF07F48-45CC-4FEC-A0C9-D92C49472B8D}" srcOrd="4" destOrd="0" presId="urn:microsoft.com/office/officeart/2018/2/layout/IconVerticalSolidList"/>
    <dgm:cxn modelId="{D4C20529-0919-4DDE-99B5-E915A5521D55}" type="presParOf" srcId="{AFF07F48-45CC-4FEC-A0C9-D92C49472B8D}" destId="{143A8E6F-265B-412D-9817-CB3C2CBDB1B2}" srcOrd="0" destOrd="0" presId="urn:microsoft.com/office/officeart/2018/2/layout/IconVerticalSolidList"/>
    <dgm:cxn modelId="{ED04C992-E699-48D1-B141-6B631F45D8DC}" type="presParOf" srcId="{AFF07F48-45CC-4FEC-A0C9-D92C49472B8D}" destId="{423EFDDE-2331-45EB-BD27-73EBBE0A1B46}" srcOrd="1" destOrd="0" presId="urn:microsoft.com/office/officeart/2018/2/layout/IconVerticalSolidList"/>
    <dgm:cxn modelId="{2B552AAE-EA6C-4A91-9C7F-7A2482D1DFB1}" type="presParOf" srcId="{AFF07F48-45CC-4FEC-A0C9-D92C49472B8D}" destId="{4423F7DC-6049-44C1-81AE-257DB8BF8000}" srcOrd="2" destOrd="0" presId="urn:microsoft.com/office/officeart/2018/2/layout/IconVerticalSolidList"/>
    <dgm:cxn modelId="{EF15404D-8C38-41C1-8D09-CBBF0280B6BF}" type="presParOf" srcId="{AFF07F48-45CC-4FEC-A0C9-D92C49472B8D}" destId="{0E361B44-2153-4D8E-BE70-167D6A1EF27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BA531-2264-4336-9034-18FA0DA25AD7}">
      <dsp:nvSpPr>
        <dsp:cNvPr id="0" name=""/>
        <dsp:cNvSpPr/>
      </dsp:nvSpPr>
      <dsp:spPr>
        <a:xfrm>
          <a:off x="0" y="529"/>
          <a:ext cx="10232136" cy="123805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C7C3B1-4837-4F6E-B07B-CEE1C4887AD6}">
      <dsp:nvSpPr>
        <dsp:cNvPr id="0" name=""/>
        <dsp:cNvSpPr/>
      </dsp:nvSpPr>
      <dsp:spPr>
        <a:xfrm>
          <a:off x="374512" y="279091"/>
          <a:ext cx="680931" cy="6809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D7EE12-3472-4476-84BE-12F344EB2BBF}">
      <dsp:nvSpPr>
        <dsp:cNvPr id="0" name=""/>
        <dsp:cNvSpPr/>
      </dsp:nvSpPr>
      <dsp:spPr>
        <a:xfrm>
          <a:off x="1429955" y="529"/>
          <a:ext cx="8802180" cy="123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8" tIns="131028" rIns="131028" bIns="131028" numCol="1" spcCol="1270" anchor="ctr" anchorCtr="0">
          <a:noAutofit/>
        </a:bodyPr>
        <a:lstStyle/>
        <a:p>
          <a:pPr marL="0" lvl="0" indent="0" algn="l" defTabSz="755650">
            <a:lnSpc>
              <a:spcPct val="90000"/>
            </a:lnSpc>
            <a:spcBef>
              <a:spcPct val="0"/>
            </a:spcBef>
            <a:spcAft>
              <a:spcPct val="35000"/>
            </a:spcAft>
            <a:buNone/>
          </a:pPr>
          <a:r>
            <a:rPr lang="nl-NL" sz="1700" i="1" kern="1200"/>
            <a:t>Na de 19</a:t>
          </a:r>
          <a:r>
            <a:rPr lang="nl-NL" sz="1700" i="1" kern="1200" baseline="30000"/>
            <a:t>e</a:t>
          </a:r>
          <a:r>
            <a:rPr lang="nl-NL" sz="1700" i="1" kern="1200"/>
            <a:t> eeuw ging het veel minder om voorkomen maar meer om genezen</a:t>
          </a:r>
          <a:endParaRPr lang="en-US" sz="1700" kern="1200"/>
        </a:p>
      </dsp:txBody>
      <dsp:txXfrm>
        <a:off x="1429955" y="529"/>
        <a:ext cx="8802180" cy="1238056"/>
      </dsp:txXfrm>
    </dsp:sp>
    <dsp:sp modelId="{605C0378-D880-4564-AC53-79FA4C16E0CA}">
      <dsp:nvSpPr>
        <dsp:cNvPr id="0" name=""/>
        <dsp:cNvSpPr/>
      </dsp:nvSpPr>
      <dsp:spPr>
        <a:xfrm>
          <a:off x="0" y="1548099"/>
          <a:ext cx="10232136" cy="123805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00326-B615-498C-BF1F-F0C78E8DF349}">
      <dsp:nvSpPr>
        <dsp:cNvPr id="0" name=""/>
        <dsp:cNvSpPr/>
      </dsp:nvSpPr>
      <dsp:spPr>
        <a:xfrm>
          <a:off x="374512" y="1826662"/>
          <a:ext cx="680931" cy="6809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BD4191-F0B4-40F3-879E-B2ADA014810B}">
      <dsp:nvSpPr>
        <dsp:cNvPr id="0" name=""/>
        <dsp:cNvSpPr/>
      </dsp:nvSpPr>
      <dsp:spPr>
        <a:xfrm>
          <a:off x="1429955" y="1548099"/>
          <a:ext cx="8802180" cy="123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8" tIns="131028" rIns="131028" bIns="131028" numCol="1" spcCol="1270" anchor="ctr" anchorCtr="0">
          <a:noAutofit/>
        </a:bodyPr>
        <a:lstStyle/>
        <a:p>
          <a:pPr marL="0" lvl="0" indent="0" algn="l" defTabSz="755650">
            <a:lnSpc>
              <a:spcPct val="90000"/>
            </a:lnSpc>
            <a:spcBef>
              <a:spcPct val="0"/>
            </a:spcBef>
            <a:spcAft>
              <a:spcPct val="35000"/>
            </a:spcAft>
            <a:buNone/>
          </a:pPr>
          <a:r>
            <a:rPr lang="nl-NL" sz="1700" kern="1200"/>
            <a:t>In de laatste jaren lijkt dit weer om te draaien. Met het zicht op de grote groep ouderen en het gegeven dat ouderdom nu eenmaal met gebreken komt, ontstaat de noodzaak om in de geneeskunde oog te hebben voor een benadering die is gericht op </a:t>
          </a:r>
          <a:r>
            <a:rPr lang="nl-NL" sz="1700" b="1" kern="1200"/>
            <a:t>preventie</a:t>
          </a:r>
          <a:r>
            <a:rPr lang="nl-NL" sz="1700" kern="1200"/>
            <a:t> van pijn en ongemak, leefbaarheid en uiteindelijk een menswaardig sterven.</a:t>
          </a:r>
          <a:endParaRPr lang="en-US" sz="1700" kern="1200"/>
        </a:p>
      </dsp:txBody>
      <dsp:txXfrm>
        <a:off x="1429955" y="1548099"/>
        <a:ext cx="8802180" cy="1238056"/>
      </dsp:txXfrm>
    </dsp:sp>
    <dsp:sp modelId="{143A8E6F-265B-412D-9817-CB3C2CBDB1B2}">
      <dsp:nvSpPr>
        <dsp:cNvPr id="0" name=""/>
        <dsp:cNvSpPr/>
      </dsp:nvSpPr>
      <dsp:spPr>
        <a:xfrm>
          <a:off x="0" y="3095670"/>
          <a:ext cx="10232136" cy="123805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EFDDE-2331-45EB-BD27-73EBBE0A1B46}">
      <dsp:nvSpPr>
        <dsp:cNvPr id="0" name=""/>
        <dsp:cNvSpPr/>
      </dsp:nvSpPr>
      <dsp:spPr>
        <a:xfrm>
          <a:off x="374512" y="3374233"/>
          <a:ext cx="680931" cy="6809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361B44-2153-4D8E-BE70-167D6A1EF278}">
      <dsp:nvSpPr>
        <dsp:cNvPr id="0" name=""/>
        <dsp:cNvSpPr/>
      </dsp:nvSpPr>
      <dsp:spPr>
        <a:xfrm>
          <a:off x="1429955" y="3095670"/>
          <a:ext cx="8802180" cy="1238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8" tIns="131028" rIns="131028" bIns="131028" numCol="1" spcCol="1270" anchor="ctr" anchorCtr="0">
          <a:noAutofit/>
        </a:bodyPr>
        <a:lstStyle/>
        <a:p>
          <a:pPr marL="0" lvl="0" indent="0" algn="l" defTabSz="755650">
            <a:lnSpc>
              <a:spcPct val="90000"/>
            </a:lnSpc>
            <a:spcBef>
              <a:spcPct val="0"/>
            </a:spcBef>
            <a:spcAft>
              <a:spcPct val="35000"/>
            </a:spcAft>
            <a:buNone/>
          </a:pPr>
          <a:r>
            <a:rPr lang="nl-NL" sz="1700" kern="1200"/>
            <a:t>Preventie = het voorkomen van een ongewenste gebeurtenis of ziekte</a:t>
          </a:r>
          <a:endParaRPr lang="en-US" sz="1700" kern="1200"/>
        </a:p>
      </dsp:txBody>
      <dsp:txXfrm>
        <a:off x="1429955" y="3095670"/>
        <a:ext cx="8802180" cy="123805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EBEE9-5ED1-47E3-91F3-8E6237564E15}" type="datetimeFigureOut">
              <a:rPr lang="nl-NL" smtClean="0"/>
              <a:t>13-03-2024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9C61E-FA29-48B5-B8E4-AFB31D3E6003}" type="slidenum">
              <a:rPr lang="nl-NL" smtClean="0"/>
              <a:t>‹nr.›</a:t>
            </a:fld>
            <a:endParaRPr lang="nl-NL"/>
          </a:p>
        </p:txBody>
      </p:sp>
    </p:spTree>
    <p:extLst>
      <p:ext uri="{BB962C8B-B14F-4D97-AF65-F5344CB8AC3E}">
        <p14:creationId xmlns:p14="http://schemas.microsoft.com/office/powerpoint/2010/main" val="2148966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rug.nl/society-business/university-museum/exhibitions/2017/gelukkig-gezon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Beweegrichtlijnen 2017 advies van de gezondheidsraad. Verlaagt het risico op chronische ziekten als diabetes, kanker en hart- en vaatziekten en depressieve symptomen en bij </a:t>
            </a:r>
            <a:r>
              <a:rPr lang="nl-NL" dirty="0" err="1"/>
              <a:t>oudereren</a:t>
            </a:r>
            <a:r>
              <a:rPr lang="nl-NL" dirty="0"/>
              <a:t> botbreuken.</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3E7C2F-52BD-DF45-BD4B-943437DEF82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291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Vragen:</a:t>
            </a:r>
          </a:p>
          <a:p>
            <a:r>
              <a:rPr lang="nl-NL" sz="1200" kern="1200" dirty="0">
                <a:solidFill>
                  <a:schemeClr val="tx1"/>
                </a:solidFill>
                <a:effectLst/>
                <a:latin typeface="+mn-lt"/>
                <a:ea typeface="+mn-ea"/>
                <a:cs typeface="+mn-cs"/>
              </a:rPr>
              <a:t>Wat zie je? Hoe was een dagindeling van de mens heel vroeger? Qua beweging? Wat valt je op? Hoe denk jij dat het </a:t>
            </a:r>
            <a:r>
              <a:rPr lang="nl-NL" sz="1200" b="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eruit komt te zien? Hoe hoop je dat het </a:t>
            </a:r>
            <a:r>
              <a:rPr lang="nl-NL" sz="1200" b="1" kern="1200" dirty="0">
                <a:solidFill>
                  <a:schemeClr val="tx1"/>
                </a:solidFill>
                <a:effectLst/>
                <a:latin typeface="+mn-lt"/>
                <a:ea typeface="+mn-ea"/>
                <a:cs typeface="+mn-cs"/>
              </a:rPr>
              <a:t>?</a:t>
            </a:r>
            <a:r>
              <a:rPr lang="nl-NL" sz="1200" kern="1200" dirty="0">
                <a:solidFill>
                  <a:schemeClr val="tx1"/>
                </a:solidFill>
                <a:effectLst/>
                <a:latin typeface="+mn-lt"/>
                <a:ea typeface="+mn-ea"/>
                <a:cs typeface="+mn-cs"/>
              </a:rPr>
              <a:t> eruit ziet?</a:t>
            </a:r>
          </a:p>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8</a:t>
            </a:fld>
            <a:endParaRPr lang="nl-NL"/>
          </a:p>
        </p:txBody>
      </p:sp>
    </p:spTree>
    <p:extLst>
      <p:ext uri="{BB962C8B-B14F-4D97-AF65-F5344CB8AC3E}">
        <p14:creationId xmlns:p14="http://schemas.microsoft.com/office/powerpoint/2010/main" val="124136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Bron: </a:t>
            </a:r>
            <a:r>
              <a:rPr lang="nl-NL" sz="1200" u="sng" kern="1200" dirty="0">
                <a:solidFill>
                  <a:schemeClr val="tx1"/>
                </a:solidFill>
                <a:effectLst/>
                <a:latin typeface="+mn-lt"/>
                <a:ea typeface="+mn-ea"/>
                <a:cs typeface="+mn-cs"/>
                <a:hlinkClick r:id="rId3"/>
              </a:rPr>
              <a:t>https://www.rug.nl/society-business/university-museum/exhibitions/2017/gelukkig-gezond</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Video: Hoe wordt er gekeken naar gezondheid voor de 18</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eeuw ? En wat was een grote verandering vanaf de 19</a:t>
            </a:r>
            <a:r>
              <a:rPr lang="nl-NL" sz="1200" kern="1200" baseline="30000" dirty="0">
                <a:solidFill>
                  <a:schemeClr val="tx1"/>
                </a:solidFill>
                <a:effectLst/>
                <a:latin typeface="+mn-lt"/>
                <a:ea typeface="+mn-ea"/>
                <a:cs typeface="+mn-cs"/>
              </a:rPr>
              <a:t>e</a:t>
            </a:r>
            <a:r>
              <a:rPr lang="nl-NL" sz="1200" kern="1200" dirty="0">
                <a:solidFill>
                  <a:schemeClr val="tx1"/>
                </a:solidFill>
                <a:effectLst/>
                <a:latin typeface="+mn-lt"/>
                <a:ea typeface="+mn-ea"/>
                <a:cs typeface="+mn-cs"/>
              </a:rPr>
              <a:t> eeuw?</a:t>
            </a:r>
          </a:p>
          <a:p>
            <a:r>
              <a:rPr lang="nl-NL" sz="1200" kern="1200" dirty="0">
                <a:solidFill>
                  <a:schemeClr val="tx1"/>
                </a:solidFill>
                <a:effectLst/>
                <a:latin typeface="+mn-lt"/>
                <a:ea typeface="+mn-ea"/>
                <a:cs typeface="+mn-cs"/>
              </a:rPr>
              <a:t> </a:t>
            </a:r>
            <a:r>
              <a:rPr lang="nl-NL" sz="1200" i="1" kern="1200" dirty="0">
                <a:solidFill>
                  <a:schemeClr val="tx1"/>
                </a:solidFill>
                <a:effectLst/>
                <a:latin typeface="+mn-lt"/>
                <a:ea typeface="+mn-ea"/>
                <a:cs typeface="+mn-cs"/>
              </a:rPr>
              <a:t>Antwoord na de 19</a:t>
            </a:r>
            <a:r>
              <a:rPr lang="nl-NL" sz="1200" i="1" kern="1200" baseline="30000" dirty="0">
                <a:solidFill>
                  <a:schemeClr val="tx1"/>
                </a:solidFill>
                <a:effectLst/>
                <a:latin typeface="+mn-lt"/>
                <a:ea typeface="+mn-ea"/>
                <a:cs typeface="+mn-cs"/>
              </a:rPr>
              <a:t>e</a:t>
            </a:r>
            <a:r>
              <a:rPr lang="nl-NL" sz="1200" i="1" kern="1200" dirty="0">
                <a:solidFill>
                  <a:schemeClr val="tx1"/>
                </a:solidFill>
                <a:effectLst/>
                <a:latin typeface="+mn-lt"/>
                <a:ea typeface="+mn-ea"/>
                <a:cs typeface="+mn-cs"/>
              </a:rPr>
              <a:t> eeuw ging het veel minder om voorkomen maar meer om genezen</a:t>
            </a:r>
            <a:endParaRPr lang="nl-NL"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p>
          <a:p>
            <a:r>
              <a:rPr lang="nl-NL" sz="1200" i="1" kern="1200" dirty="0">
                <a:solidFill>
                  <a:schemeClr val="tx1"/>
                </a:solidFill>
                <a:effectLst/>
                <a:latin typeface="+mn-lt"/>
                <a:ea typeface="+mn-ea"/>
                <a:cs typeface="+mn-cs"/>
              </a:rPr>
              <a:t>Op de afbeeldingen</a:t>
            </a:r>
            <a:r>
              <a:rPr lang="nl-NL" sz="1200" i="1" kern="1200" baseline="0" dirty="0">
                <a:solidFill>
                  <a:schemeClr val="tx1"/>
                </a:solidFill>
                <a:effectLst/>
                <a:latin typeface="+mn-lt"/>
                <a:ea typeface="+mn-ea"/>
                <a:cs typeface="+mn-cs"/>
              </a:rPr>
              <a:t> zien jullie een Leefstijlboek uit de 17</a:t>
            </a:r>
            <a:r>
              <a:rPr lang="nl-NL" sz="1200" i="1" kern="1200" baseline="30000" dirty="0">
                <a:solidFill>
                  <a:schemeClr val="tx1"/>
                </a:solidFill>
                <a:effectLst/>
                <a:latin typeface="+mn-lt"/>
                <a:ea typeface="+mn-ea"/>
                <a:cs typeface="+mn-cs"/>
              </a:rPr>
              <a:t>e</a:t>
            </a:r>
            <a:r>
              <a:rPr lang="nl-NL" sz="1200" i="1" kern="1200" baseline="0" dirty="0">
                <a:solidFill>
                  <a:schemeClr val="tx1"/>
                </a:solidFill>
                <a:effectLst/>
                <a:latin typeface="+mn-lt"/>
                <a:ea typeface="+mn-ea"/>
                <a:cs typeface="+mn-cs"/>
              </a:rPr>
              <a:t> eeuw en een leefstijl boek van nu. Wat denk jij hiervan? Verschil? Overeenkomsten? Wat concludeer je?</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13</a:t>
            </a:fld>
            <a:endParaRPr lang="nl-NL"/>
          </a:p>
        </p:txBody>
      </p:sp>
    </p:spTree>
    <p:extLst>
      <p:ext uri="{BB962C8B-B14F-4D97-AF65-F5344CB8AC3E}">
        <p14:creationId xmlns:p14="http://schemas.microsoft.com/office/powerpoint/2010/main" val="5064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1" dirty="0"/>
              <a:t>Nabespreking video: ….Hoe kunnen mensen op een gezonde manier ouder worden?</a:t>
            </a:r>
          </a:p>
          <a:p>
            <a:endParaRPr lang="nl-NL" dirty="0"/>
          </a:p>
        </p:txBody>
      </p:sp>
      <p:sp>
        <p:nvSpPr>
          <p:cNvPr id="4" name="Tijdelijke aanduiding voor dianummer 3"/>
          <p:cNvSpPr>
            <a:spLocks noGrp="1"/>
          </p:cNvSpPr>
          <p:nvPr>
            <p:ph type="sldNum" sz="quarter" idx="10"/>
          </p:nvPr>
        </p:nvSpPr>
        <p:spPr/>
        <p:txBody>
          <a:bodyPr/>
          <a:lstStyle/>
          <a:p>
            <a:fld id="{B2BE73C5-DC60-4443-A30D-A45E5822D4D5}" type="slidenum">
              <a:rPr lang="nl-NL" smtClean="0"/>
              <a:t>15</a:t>
            </a:fld>
            <a:endParaRPr lang="nl-NL"/>
          </a:p>
        </p:txBody>
      </p:sp>
    </p:spTree>
    <p:extLst>
      <p:ext uri="{BB962C8B-B14F-4D97-AF65-F5344CB8AC3E}">
        <p14:creationId xmlns:p14="http://schemas.microsoft.com/office/powerpoint/2010/main" val="367604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B8C451-1076-AD40-B949-51FF5B40C09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88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3965F1-1D2E-E345-A4D4-81C04B8DD99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BB041AE-0097-564D-AC74-F74AADF6C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03B3501-C101-B943-B55C-6CBB4912AA7F}"/>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5" name="Tijdelijke aanduiding voor voettekst 4">
            <a:extLst>
              <a:ext uri="{FF2B5EF4-FFF2-40B4-BE49-F238E27FC236}">
                <a16:creationId xmlns:a16="http://schemas.microsoft.com/office/drawing/2014/main" id="{48791F9B-18C4-1644-9D35-ACD1723003E8}"/>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54C6D9FB-669A-7146-908D-19C1B0606FE0}"/>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63299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E2D79-8CC6-F241-8CE3-A711A475915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BFA11F9-C710-A141-B2BF-570AD0065FE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F2BD0B-E71A-1D46-B28C-E976212EC060}"/>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5" name="Tijdelijke aanduiding voor voettekst 4">
            <a:extLst>
              <a:ext uri="{FF2B5EF4-FFF2-40B4-BE49-F238E27FC236}">
                <a16:creationId xmlns:a16="http://schemas.microsoft.com/office/drawing/2014/main" id="{CEB64DE2-1D69-F94E-B0C5-04BAAF0F3225}"/>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D5200356-C27E-4743-8ABE-17B9A07CA5E7}"/>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173952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CD3CF-CE4D-3C44-B46A-B526CADD5DC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8F36205-5128-6E44-BDFA-97E720E6F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645BB02-6980-D743-918C-F4E0B33A0F62}"/>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5" name="Tijdelijke aanduiding voor voettekst 4">
            <a:extLst>
              <a:ext uri="{FF2B5EF4-FFF2-40B4-BE49-F238E27FC236}">
                <a16:creationId xmlns:a16="http://schemas.microsoft.com/office/drawing/2014/main" id="{B5DA4CDB-BE91-6F40-BECC-B71D36DDC2D0}"/>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E5095D81-0525-D84D-9FBE-FA401924714B}"/>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74756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5B27C1-2A1F-5F43-BF08-5A304CBD69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F17A6B41-7765-584D-AA59-A707B041067D}"/>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5295256-F261-B74B-9EE6-A933894388C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516DBD9-1582-A84C-946E-90AF75E19794}"/>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6" name="Tijdelijke aanduiding voor voettekst 5">
            <a:extLst>
              <a:ext uri="{FF2B5EF4-FFF2-40B4-BE49-F238E27FC236}">
                <a16:creationId xmlns:a16="http://schemas.microsoft.com/office/drawing/2014/main" id="{7676ECC7-8F77-724D-9735-8D8BF56A39F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CFA8C529-342E-4E44-80AE-89A462DFC2AD}"/>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288377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FF276-A633-7944-9B24-737FE99978D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854F2C1-A157-A84A-A502-0B84BA7F2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EC7D568-7086-FF49-90BB-8DF017FBA05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C055C9A3-864B-0A4C-AD91-C904A9F81C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607ABEC6-1B07-9245-ADB2-5313D2EE023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AD7B722-061D-714F-86F5-DEF92ED3BD43}"/>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8" name="Tijdelijke aanduiding voor voettekst 7">
            <a:extLst>
              <a:ext uri="{FF2B5EF4-FFF2-40B4-BE49-F238E27FC236}">
                <a16:creationId xmlns:a16="http://schemas.microsoft.com/office/drawing/2014/main" id="{D8CAF3B5-F249-8649-ADEE-9C2029D1922E}"/>
              </a:ext>
            </a:extLst>
          </p:cNvPr>
          <p:cNvSpPr>
            <a:spLocks noGrp="1"/>
          </p:cNvSpPr>
          <p:nvPr>
            <p:ph type="ftr" sz="quarter" idx="11"/>
          </p:nvPr>
        </p:nvSpPr>
        <p:spPr/>
        <p:txBody>
          <a:bodyPr/>
          <a:lstStyle/>
          <a:p>
            <a:endParaRPr lang="en-US"/>
          </a:p>
        </p:txBody>
      </p:sp>
      <p:sp>
        <p:nvSpPr>
          <p:cNvPr id="9" name="Tijdelijke aanduiding voor dianummer 8">
            <a:extLst>
              <a:ext uri="{FF2B5EF4-FFF2-40B4-BE49-F238E27FC236}">
                <a16:creationId xmlns:a16="http://schemas.microsoft.com/office/drawing/2014/main" id="{5ACD4225-37A3-3A42-BA16-1E6C9AD473D1}"/>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22930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4F156C-2879-FB4F-8678-DAC7215DA751}"/>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2F7A99E-EF00-DB46-8461-FD17691306F6}"/>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4" name="Tijdelijke aanduiding voor voettekst 3">
            <a:extLst>
              <a:ext uri="{FF2B5EF4-FFF2-40B4-BE49-F238E27FC236}">
                <a16:creationId xmlns:a16="http://schemas.microsoft.com/office/drawing/2014/main" id="{A092CF95-7992-8E4C-B2CB-C027DE362F76}"/>
              </a:ext>
            </a:extLst>
          </p:cNvPr>
          <p:cNvSpPr>
            <a:spLocks noGrp="1"/>
          </p:cNvSpPr>
          <p:nvPr>
            <p:ph type="ftr" sz="quarter" idx="11"/>
          </p:nvPr>
        </p:nvSpPr>
        <p:spPr/>
        <p:txBody>
          <a:bodyPr/>
          <a:lstStyle/>
          <a:p>
            <a:endParaRPr lang="en-US"/>
          </a:p>
        </p:txBody>
      </p:sp>
      <p:sp>
        <p:nvSpPr>
          <p:cNvPr id="5" name="Tijdelijke aanduiding voor dianummer 4">
            <a:extLst>
              <a:ext uri="{FF2B5EF4-FFF2-40B4-BE49-F238E27FC236}">
                <a16:creationId xmlns:a16="http://schemas.microsoft.com/office/drawing/2014/main" id="{F847A681-BBA5-A54D-B59C-82A2A479BFA8}"/>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088634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A7AD814-9F2D-9649-B561-EBE85A5C65B1}"/>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3" name="Tijdelijke aanduiding voor voettekst 2">
            <a:extLst>
              <a:ext uri="{FF2B5EF4-FFF2-40B4-BE49-F238E27FC236}">
                <a16:creationId xmlns:a16="http://schemas.microsoft.com/office/drawing/2014/main" id="{138CE59A-8EF6-3F49-A5D8-DADBC08DB475}"/>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D21FD6BF-D10A-8245-82AF-CBFBF686CED2}"/>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69291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BE857-5306-5643-8F78-996E9269C2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B74A9F4-8AF3-A84F-BBB8-882FF01B0F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CD380C6-A50C-CE4E-B5A2-E30D0C6D5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53B3A39-1337-3641-AE0C-AA524FE60D3A}"/>
              </a:ext>
            </a:extLst>
          </p:cNvPr>
          <p:cNvSpPr>
            <a:spLocks noGrp="1"/>
          </p:cNvSpPr>
          <p:nvPr>
            <p:ph type="dt" sz="half" idx="10"/>
          </p:nvPr>
        </p:nvSpPr>
        <p:spPr/>
        <p:txBody>
          <a:bodyPr/>
          <a:lstStyle/>
          <a:p>
            <a:fld id="{42A54C80-263E-416B-A8E0-580EDEADCBDC}" type="datetimeFigureOut">
              <a:rPr lang="en-US" smtClean="0"/>
              <a:t>3/13/24</a:t>
            </a:fld>
            <a:endParaRPr lang="en-US"/>
          </a:p>
        </p:txBody>
      </p:sp>
      <p:sp>
        <p:nvSpPr>
          <p:cNvPr id="6" name="Tijdelijke aanduiding voor voettekst 5">
            <a:extLst>
              <a:ext uri="{FF2B5EF4-FFF2-40B4-BE49-F238E27FC236}">
                <a16:creationId xmlns:a16="http://schemas.microsoft.com/office/drawing/2014/main" id="{8837F510-1515-AB4B-8FD3-7D7F9D65F55C}"/>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8D9533B5-003D-8943-9A20-A6D932452631}"/>
              </a:ext>
            </a:extLst>
          </p:cNvPr>
          <p:cNvSpPr>
            <a:spLocks noGrp="1"/>
          </p:cNvSpPr>
          <p:nvPr>
            <p:ph type="sldNum" sz="quarter" idx="12"/>
          </p:nvPr>
        </p:nvSpPr>
        <p:spPr/>
        <p:txBody>
          <a:bodyPr/>
          <a:lstStyle/>
          <a:p>
            <a:fld id="{519954A3-9DFD-4C44-94BA-B95130A3BA1C}" type="slidenum">
              <a:rPr lang="en-US" smtClean="0"/>
              <a:t>‹nr.›</a:t>
            </a:fld>
            <a:endParaRPr lang="en-US"/>
          </a:p>
        </p:txBody>
      </p:sp>
    </p:spTree>
    <p:extLst>
      <p:ext uri="{BB962C8B-B14F-4D97-AF65-F5344CB8AC3E}">
        <p14:creationId xmlns:p14="http://schemas.microsoft.com/office/powerpoint/2010/main" val="99284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FD2ED5-5250-A348-A9CB-EDFF3F387EF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95B2A2E-8877-A342-940A-1FEF74F95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DDC91AA-D06A-5148-ADA9-A824DFFF6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7956FE7-941D-3E44-861D-652600FC951D}"/>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6" name="Tijdelijke aanduiding voor voettekst 5">
            <a:extLst>
              <a:ext uri="{FF2B5EF4-FFF2-40B4-BE49-F238E27FC236}">
                <a16:creationId xmlns:a16="http://schemas.microsoft.com/office/drawing/2014/main" id="{2BC6C7C3-BEB8-C547-858C-8C22891A691F}"/>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id="{DB0B3253-54C9-CA4F-BD9D-21B8BCEE0145}"/>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86876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042D11-38F3-8841-8379-8FCC662B32C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4CC567-1B38-BD48-97D6-9F3D677B9B6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690AD8-8627-2F4D-B8D0-7D7887B17D14}"/>
              </a:ext>
            </a:extLst>
          </p:cNvPr>
          <p:cNvSpPr>
            <a:spLocks noGrp="1"/>
          </p:cNvSpPr>
          <p:nvPr>
            <p:ph type="dt" sz="half" idx="10"/>
          </p:nvPr>
        </p:nvSpPr>
        <p:spPr/>
        <p:txBody>
          <a:bodyPr/>
          <a:lstStyle/>
          <a:p>
            <a:fld id="{55C6B4A9-1611-4792-9094-5F34BCA07E0B}" type="datetimeFigureOut">
              <a:rPr lang="en-US" smtClean="0"/>
              <a:t>3/13/24</a:t>
            </a:fld>
            <a:endParaRPr lang="en-US"/>
          </a:p>
        </p:txBody>
      </p:sp>
      <p:sp>
        <p:nvSpPr>
          <p:cNvPr id="5" name="Tijdelijke aanduiding voor voettekst 4">
            <a:extLst>
              <a:ext uri="{FF2B5EF4-FFF2-40B4-BE49-F238E27FC236}">
                <a16:creationId xmlns:a16="http://schemas.microsoft.com/office/drawing/2014/main" id="{C0B0051A-E0C0-5E47-8CEA-44AF358E9F04}"/>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7CDF5B6D-6903-2F49-ABE5-967A9528DA9D}"/>
              </a:ext>
            </a:extLst>
          </p:cNvPr>
          <p:cNvSpPr>
            <a:spLocks noGrp="1"/>
          </p:cNvSpPr>
          <p:nvPr>
            <p:ph type="sldNum" sz="quarter" idx="12"/>
          </p:nvPr>
        </p:nvSpPr>
        <p:spPr/>
        <p:txBody>
          <a:bodyPr/>
          <a:lstStyle/>
          <a:p>
            <a:fld id="{89333C77-0158-454C-844F-B7AB9BD7DAD4}" type="slidenum">
              <a:rPr lang="en-US" smtClean="0"/>
              <a:t>‹nr.›</a:t>
            </a:fld>
            <a:endParaRPr lang="en-US"/>
          </a:p>
        </p:txBody>
      </p:sp>
    </p:spTree>
    <p:extLst>
      <p:ext uri="{BB962C8B-B14F-4D97-AF65-F5344CB8AC3E}">
        <p14:creationId xmlns:p14="http://schemas.microsoft.com/office/powerpoint/2010/main" val="469151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F46967-182A-074B-8AF4-7C48D748F69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43B07A7-7AED-2F4D-856A-BBB3D5782570}"/>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7A8CBE2-BD02-8440-86D6-E34C1B2CE6AA}"/>
              </a:ext>
            </a:extLst>
          </p:cNvPr>
          <p:cNvSpPr>
            <a:spLocks noGrp="1"/>
          </p:cNvSpPr>
          <p:nvPr>
            <p:ph type="dt" sz="half" idx="10"/>
          </p:nvPr>
        </p:nvSpPr>
        <p:spPr/>
        <p:txBody>
          <a:bodyPr/>
          <a:lstStyle/>
          <a:p>
            <a:fld id="{B61BEF0D-F0BB-DE4B-95CE-6DB70DBA9567}" type="datetimeFigureOut">
              <a:rPr lang="en-US" smtClean="0"/>
              <a:pPr/>
              <a:t>3/13/24</a:t>
            </a:fld>
            <a:endParaRPr lang="en-US"/>
          </a:p>
        </p:txBody>
      </p:sp>
      <p:sp>
        <p:nvSpPr>
          <p:cNvPr id="5" name="Tijdelijke aanduiding voor voettekst 4">
            <a:extLst>
              <a:ext uri="{FF2B5EF4-FFF2-40B4-BE49-F238E27FC236}">
                <a16:creationId xmlns:a16="http://schemas.microsoft.com/office/drawing/2014/main" id="{8DB9EC06-26E7-064C-B9D2-63AF14A99CE9}"/>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id="{EBF6A367-D0E5-FD40-B2E5-E189A996E89A}"/>
              </a:ext>
            </a:extLst>
          </p:cNvPr>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746961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5"/>
            <a:ext cx="12086830" cy="656855"/>
          </a:xfrm>
          <a:prstGeom prst="rect">
            <a:avLst/>
          </a:prstGeom>
        </p:spPr>
      </p:pic>
      <p:sp>
        <p:nvSpPr>
          <p:cNvPr id="13" name="Rechthoek 12"/>
          <p:cNvSpPr/>
          <p:nvPr userDrawn="1"/>
        </p:nvSpPr>
        <p:spPr>
          <a:xfrm>
            <a:off x="2586039" y="6212255"/>
            <a:ext cx="9605962"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4"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1"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7"/>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A485BD8-70F0-CE42-971F-E9FB4A0D3A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B4A2741-CAA9-BE45-866B-5222D5B96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ACE980-F543-1A45-AE44-4E58DF239D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3/13/24</a:t>
            </a:fld>
            <a:endParaRPr lang="en-US"/>
          </a:p>
        </p:txBody>
      </p:sp>
      <p:sp>
        <p:nvSpPr>
          <p:cNvPr id="5" name="Tijdelijke aanduiding voor voettekst 4">
            <a:extLst>
              <a:ext uri="{FF2B5EF4-FFF2-40B4-BE49-F238E27FC236}">
                <a16:creationId xmlns:a16="http://schemas.microsoft.com/office/drawing/2014/main" id="{94E475E2-26D3-E240-95E8-069D685E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Tijdelijke aanduiding voor dianummer 5">
            <a:extLst>
              <a:ext uri="{FF2B5EF4-FFF2-40B4-BE49-F238E27FC236}">
                <a16:creationId xmlns:a16="http://schemas.microsoft.com/office/drawing/2014/main" id="{269F65A4-C738-494A-801E-A5C42627E8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238642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www.rug.nl/society-business/university-museum/exhibitions/2017/gelukkig-gezond"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hyperlink" Target="https://www.cbs.nl/nl-nl/visualisatie/2016/6/vergrijz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nia.nih.gov/health/healthy-aging/what-do-we-know-about-healthy-aging#menta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ideo" Target="https://www.youtube.com/embed/I5l4jLGnYrk?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hyperlink" Target="https://youtu.be/kjcrqcZgJKQ"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IfeTjDoQunY" TargetMode="External"/><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18.xml"/><Relationship Id="rId1" Type="http://schemas.openxmlformats.org/officeDocument/2006/relationships/video" Target="https://www.youtube.com/embed/RNVh_HMX2IY?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youtu.be/cxsbVA2mtsI" TargetMode="External"/><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allesoversport.nl/thema/gezonde-leefstijl/wat-adviseert-de-who-in-de-internationale-beweegrichtlijn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76mTZeiuKrc"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1094095" y="851517"/>
            <a:ext cx="5238466" cy="2991416"/>
          </a:xfrm>
        </p:spPr>
        <p:txBody>
          <a:bodyPr anchor="b">
            <a:normAutofit fontScale="90000"/>
          </a:bodyPr>
          <a:lstStyle/>
          <a:p>
            <a:pPr algn="l"/>
            <a:r>
              <a:rPr lang="nl-NL" sz="4700" dirty="0"/>
              <a:t>Lifestyle</a:t>
            </a:r>
            <a:br>
              <a:rPr lang="nl-NL" sz="4700" dirty="0"/>
            </a:br>
            <a:r>
              <a:rPr lang="nl-NL" sz="4700" dirty="0"/>
              <a:t>gezondheid in steden.</a:t>
            </a:r>
            <a:br>
              <a:rPr lang="nl-NL" sz="4700" dirty="0"/>
            </a:br>
            <a:r>
              <a:rPr lang="nl-NL" sz="4700" dirty="0"/>
              <a:t>Bewegen en onderwijs in de toekomst</a:t>
            </a:r>
          </a:p>
        </p:txBody>
      </p:sp>
      <p:sp>
        <p:nvSpPr>
          <p:cNvPr id="3" name="Ondertitel 2"/>
          <p:cNvSpPr>
            <a:spLocks noGrp="1"/>
          </p:cNvSpPr>
          <p:nvPr>
            <p:ph type="subTitle" idx="1"/>
          </p:nvPr>
        </p:nvSpPr>
        <p:spPr>
          <a:xfrm>
            <a:off x="1094096" y="3842932"/>
            <a:ext cx="4167115" cy="2163551"/>
          </a:xfrm>
        </p:spPr>
        <p:txBody>
          <a:bodyPr anchor="t">
            <a:normAutofit/>
          </a:bodyPr>
          <a:lstStyle/>
          <a:p>
            <a:pPr algn="l"/>
            <a:r>
              <a:rPr lang="nl-NL" dirty="0"/>
              <a:t>Leerjaar 3 – periode 3</a:t>
            </a:r>
            <a:endParaRPr lang="nl-NL"/>
          </a:p>
        </p:txBody>
      </p:sp>
      <p:sp>
        <p:nvSpPr>
          <p:cNvPr id="137" name="Freeform: Shape 136">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Afbeeldingsresultaat voor gezonde medewerkers"/>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31503" y="2129307"/>
            <a:ext cx="3217333" cy="321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277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a:solidFill>
                  <a:srgbClr val="FFFFFF"/>
                </a:solidFill>
              </a:rPr>
              <a:t>Vitaliteit vroeger</a:t>
            </a:r>
          </a:p>
        </p:txBody>
      </p:sp>
      <p:sp>
        <p:nvSpPr>
          <p:cNvPr id="3" name="Tijdelijke aanduiding voor inhoud 2"/>
          <p:cNvSpPr>
            <a:spLocks noGrp="1"/>
          </p:cNvSpPr>
          <p:nvPr>
            <p:ph idx="1"/>
          </p:nvPr>
        </p:nvSpPr>
        <p:spPr>
          <a:xfrm>
            <a:off x="6090574" y="801866"/>
            <a:ext cx="5306084" cy="5230634"/>
          </a:xfrm>
        </p:spPr>
        <p:txBody>
          <a:bodyPr anchor="ctr">
            <a:normAutofit/>
          </a:bodyPr>
          <a:lstStyle/>
          <a:p>
            <a:pPr lvl="0"/>
            <a:r>
              <a:rPr lang="nl-NL" sz="2200">
                <a:solidFill>
                  <a:srgbClr val="000000"/>
                </a:solidFill>
              </a:rPr>
              <a:t>Niet alleen nu willen mensen graag gezond, vitaal en succesvol oud worden, dit was vroeger niet anders. Sterker nog, de elementen die nu worden gezien als de ingrediënten van gezond oud worden waren al belangrijke factoren in de geneeskunde vóór 1800. </a:t>
            </a:r>
          </a:p>
          <a:p>
            <a:pPr marL="0" lvl="0" indent="0">
              <a:buNone/>
            </a:pPr>
            <a:endParaRPr lang="nl-NL" sz="2200">
              <a:solidFill>
                <a:srgbClr val="000000"/>
              </a:solidFill>
            </a:endParaRPr>
          </a:p>
          <a:p>
            <a:r>
              <a:rPr lang="nl-NL" sz="2200">
                <a:solidFill>
                  <a:srgbClr val="000000"/>
                </a:solidFill>
              </a:rPr>
              <a:t>Pas vanaf de negentiende eeuw ging de nadruk in de geneeskunde steeds meer op ziekte en genezing liggen, in plaats van preventie en gezondheid. En met de komst van het laboratorium en het ziekenhuis raakte </a:t>
            </a:r>
            <a:r>
              <a:rPr lang="nl-NL" sz="2200" b="1">
                <a:solidFill>
                  <a:srgbClr val="000000"/>
                </a:solidFill>
              </a:rPr>
              <a:t>de vraag naar ons welbevinden </a:t>
            </a:r>
            <a:r>
              <a:rPr lang="nl-NL" sz="2200">
                <a:solidFill>
                  <a:srgbClr val="000000"/>
                </a:solidFill>
              </a:rPr>
              <a:t>steeds verder </a:t>
            </a:r>
            <a:r>
              <a:rPr lang="nl-NL" sz="2200" b="1">
                <a:solidFill>
                  <a:srgbClr val="000000"/>
                </a:solidFill>
              </a:rPr>
              <a:t>naar de achtergrond.</a:t>
            </a:r>
          </a:p>
          <a:p>
            <a:pPr marL="0" indent="0">
              <a:buNone/>
            </a:pPr>
            <a:endParaRPr lang="nl-NL" sz="2200">
              <a:solidFill>
                <a:srgbClr val="000000"/>
              </a:solidFill>
            </a:endParaRPr>
          </a:p>
        </p:txBody>
      </p:sp>
    </p:spTree>
    <p:extLst>
      <p:ext uri="{BB962C8B-B14F-4D97-AF65-F5344CB8AC3E}">
        <p14:creationId xmlns:p14="http://schemas.microsoft.com/office/powerpoint/2010/main" val="2333652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365125"/>
            <a:ext cx="10515600" cy="1325563"/>
          </a:xfrm>
        </p:spPr>
        <p:txBody>
          <a:bodyPr>
            <a:normAutofit/>
          </a:bodyPr>
          <a:lstStyle/>
          <a:p>
            <a:r>
              <a:rPr lang="nl-NL" sz="2600"/>
              <a:t>De gezondheidsadviezen uit de periode vóór 1800. Gezondheid werd toen vooral geïdentificeerd aan de hand van: </a:t>
            </a:r>
            <a:br>
              <a:rPr lang="nl-NL" sz="2600"/>
            </a:br>
            <a:endParaRPr lang="nl-NL" sz="2600"/>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838200" y="1929384"/>
            <a:ext cx="10515600" cy="4251960"/>
          </a:xfrm>
        </p:spPr>
        <p:txBody>
          <a:bodyPr>
            <a:normAutofit/>
          </a:bodyPr>
          <a:lstStyle/>
          <a:p>
            <a:r>
              <a:rPr lang="nl-NL" sz="2200"/>
              <a:t>1. klimaat</a:t>
            </a:r>
          </a:p>
          <a:p>
            <a:r>
              <a:rPr lang="nl-NL" sz="2200"/>
              <a:t>2. dieet</a:t>
            </a:r>
          </a:p>
          <a:p>
            <a:r>
              <a:rPr lang="nl-NL" sz="2200"/>
              <a:t>3. gezonde toiletgang</a:t>
            </a:r>
          </a:p>
          <a:p>
            <a:r>
              <a:rPr lang="nl-NL" sz="2200"/>
              <a:t>4. lichaamsbeweging</a:t>
            </a:r>
          </a:p>
          <a:p>
            <a:r>
              <a:rPr lang="nl-NL" sz="2200"/>
              <a:t>5. slaappatronen </a:t>
            </a:r>
          </a:p>
          <a:p>
            <a:r>
              <a:rPr lang="nl-NL" sz="2200"/>
              <a:t>6. emotionele balans</a:t>
            </a:r>
          </a:p>
          <a:p>
            <a:endParaRPr lang="nl-NL" sz="2200"/>
          </a:p>
        </p:txBody>
      </p:sp>
    </p:spTree>
    <p:extLst>
      <p:ext uri="{BB962C8B-B14F-4D97-AF65-F5344CB8AC3E}">
        <p14:creationId xmlns:p14="http://schemas.microsoft.com/office/powerpoint/2010/main" val="3235636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el 5">
            <a:extLst>
              <a:ext uri="{FF2B5EF4-FFF2-40B4-BE49-F238E27FC236}">
                <a16:creationId xmlns:a16="http://schemas.microsoft.com/office/drawing/2014/main" id="{31EE84F2-EDB3-064A-9CB2-AE884C66B70F}"/>
              </a:ext>
            </a:extLst>
          </p:cNvPr>
          <p:cNvSpPr>
            <a:spLocks noGrp="1"/>
          </p:cNvSpPr>
          <p:nvPr>
            <p:ph type="title"/>
          </p:nvPr>
        </p:nvSpPr>
        <p:spPr>
          <a:xfrm>
            <a:off x="838200" y="609600"/>
            <a:ext cx="3739341" cy="1330839"/>
          </a:xfrm>
        </p:spPr>
        <p:txBody>
          <a:bodyPr vert="horz" lIns="91440" tIns="45720" rIns="91440" bIns="45720" rtlCol="0" anchor="ctr">
            <a:normAutofit/>
          </a:bodyPr>
          <a:lstStyle/>
          <a:p>
            <a:r>
              <a:rPr lang="en-US" sz="2800" kern="1200" dirty="0" err="1">
                <a:solidFill>
                  <a:schemeClr val="tx1"/>
                </a:solidFill>
                <a:latin typeface="+mj-lt"/>
                <a:ea typeface="+mj-ea"/>
                <a:cs typeface="+mj-cs"/>
              </a:rPr>
              <a:t>Positieve</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gezondheid</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en</a:t>
            </a:r>
            <a:r>
              <a:rPr lang="en-US" sz="2800" kern="1200" dirty="0">
                <a:solidFill>
                  <a:schemeClr val="tx1"/>
                </a:solidFill>
                <a:latin typeface="+mj-lt"/>
                <a:ea typeface="+mj-ea"/>
                <a:cs typeface="+mj-cs"/>
              </a:rPr>
              <a:t> de </a:t>
            </a:r>
            <a:r>
              <a:rPr lang="en-US" sz="2800" kern="1200" dirty="0" err="1">
                <a:solidFill>
                  <a:schemeClr val="tx1"/>
                </a:solidFill>
                <a:latin typeface="+mj-lt"/>
                <a:ea typeface="+mj-ea"/>
                <a:cs typeface="+mj-cs"/>
              </a:rPr>
              <a:t>relatie</a:t>
            </a:r>
            <a:r>
              <a:rPr lang="en-US" sz="2800" kern="1200" dirty="0">
                <a:solidFill>
                  <a:schemeClr val="tx1"/>
                </a:solidFill>
                <a:latin typeface="+mj-lt"/>
                <a:ea typeface="+mj-ea"/>
                <a:cs typeface="+mj-cs"/>
              </a:rPr>
              <a:t> met </a:t>
            </a:r>
            <a:r>
              <a:rPr lang="en-US" sz="2800" kern="1200" dirty="0" err="1">
                <a:solidFill>
                  <a:schemeClr val="tx1"/>
                </a:solidFill>
                <a:latin typeface="+mj-lt"/>
                <a:ea typeface="+mj-ea"/>
                <a:cs typeface="+mj-cs"/>
              </a:rPr>
              <a:t>bewegen</a:t>
            </a:r>
            <a:r>
              <a:rPr lang="en-US" sz="2800" kern="1200" dirty="0">
                <a:solidFill>
                  <a:schemeClr val="tx1"/>
                </a:solidFill>
                <a:latin typeface="+mj-lt"/>
                <a:ea typeface="+mj-ea"/>
                <a:cs typeface="+mj-cs"/>
              </a:rPr>
              <a:t>.</a:t>
            </a:r>
            <a:br>
              <a:rPr lang="en-US" sz="2800"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sp>
        <p:nvSpPr>
          <p:cNvPr id="7" name="Tijdelijke aanduiding voor inhoud 6">
            <a:extLst>
              <a:ext uri="{FF2B5EF4-FFF2-40B4-BE49-F238E27FC236}">
                <a16:creationId xmlns:a16="http://schemas.microsoft.com/office/drawing/2014/main" id="{78CCC7F6-0D7F-E744-B668-64733DCB0962}"/>
              </a:ext>
            </a:extLst>
          </p:cNvPr>
          <p:cNvSpPr>
            <a:spLocks noGrp="1"/>
          </p:cNvSpPr>
          <p:nvPr>
            <p:ph sz="half" idx="2"/>
          </p:nvPr>
        </p:nvSpPr>
        <p:spPr>
          <a:xfrm>
            <a:off x="808638" y="2208389"/>
            <a:ext cx="3427001" cy="3908586"/>
          </a:xfrm>
        </p:spPr>
        <p:txBody>
          <a:bodyPr vert="horz" lIns="91440" tIns="45720" rIns="91440" bIns="45720" rtlCol="0">
            <a:normAutofit/>
          </a:bodyPr>
          <a:lstStyle/>
          <a:p>
            <a:pPr marL="457200"/>
            <a:r>
              <a:rPr lang="en-US" sz="1900" dirty="0"/>
              <a:t>Hoe </a:t>
            </a:r>
            <a:r>
              <a:rPr lang="en-US" sz="1900" dirty="0" err="1"/>
              <a:t>voel</a:t>
            </a:r>
            <a:r>
              <a:rPr lang="en-US" sz="1900" dirty="0"/>
              <a:t> </a:t>
            </a:r>
            <a:r>
              <a:rPr lang="en-US" sz="1900" dirty="0" err="1"/>
              <a:t>ik</a:t>
            </a:r>
            <a:r>
              <a:rPr lang="en-US" sz="1900" dirty="0"/>
              <a:t> me </a:t>
            </a:r>
            <a:r>
              <a:rPr lang="en-US" sz="1900" dirty="0" err="1"/>
              <a:t>lichamelijk</a:t>
            </a:r>
            <a:r>
              <a:rPr lang="en-US" sz="1900" dirty="0"/>
              <a:t>?</a:t>
            </a:r>
          </a:p>
          <a:p>
            <a:pPr marL="457200"/>
            <a:r>
              <a:rPr lang="en-US" sz="1900" dirty="0"/>
              <a:t>Hoe </a:t>
            </a:r>
            <a:r>
              <a:rPr lang="en-US" sz="1900" dirty="0" err="1"/>
              <a:t>gaat</a:t>
            </a:r>
            <a:r>
              <a:rPr lang="en-US" sz="1900" dirty="0"/>
              <a:t> het </a:t>
            </a:r>
            <a:r>
              <a:rPr lang="en-US" sz="1900" dirty="0" err="1"/>
              <a:t>mentaal</a:t>
            </a:r>
            <a:r>
              <a:rPr lang="en-US" sz="1900" dirty="0"/>
              <a:t> met me?</a:t>
            </a:r>
          </a:p>
          <a:p>
            <a:pPr marL="457200"/>
            <a:r>
              <a:rPr lang="en-US" sz="1900" dirty="0" err="1"/>
              <a:t>Hoeveel</a:t>
            </a:r>
            <a:r>
              <a:rPr lang="en-US" sz="1900" dirty="0"/>
              <a:t> </a:t>
            </a:r>
            <a:r>
              <a:rPr lang="en-US" sz="1900" dirty="0" err="1"/>
              <a:t>vertrouwen</a:t>
            </a:r>
            <a:r>
              <a:rPr lang="en-US" sz="1900" dirty="0"/>
              <a:t> </a:t>
            </a:r>
            <a:r>
              <a:rPr lang="en-US" sz="1900" dirty="0" err="1"/>
              <a:t>heb</a:t>
            </a:r>
            <a:r>
              <a:rPr lang="en-US" sz="1900" dirty="0"/>
              <a:t> </a:t>
            </a:r>
            <a:r>
              <a:rPr lang="en-US" sz="1900" dirty="0" err="1"/>
              <a:t>ik</a:t>
            </a:r>
            <a:r>
              <a:rPr lang="en-US" sz="1900" dirty="0"/>
              <a:t> in </a:t>
            </a:r>
            <a:r>
              <a:rPr lang="en-US" sz="1900" dirty="0" err="1"/>
              <a:t>mijn</a:t>
            </a:r>
            <a:r>
              <a:rPr lang="en-US" sz="1900" dirty="0"/>
              <a:t> eigen </a:t>
            </a:r>
            <a:r>
              <a:rPr lang="en-US" sz="1900" dirty="0" err="1"/>
              <a:t>toekomst</a:t>
            </a:r>
            <a:r>
              <a:rPr lang="en-US" sz="1900" dirty="0"/>
              <a:t>?</a:t>
            </a:r>
          </a:p>
          <a:p>
            <a:pPr marL="457200"/>
            <a:r>
              <a:rPr lang="en-US" sz="1900" dirty="0" err="1"/>
              <a:t>Lukt</a:t>
            </a:r>
            <a:r>
              <a:rPr lang="en-US" sz="1900" dirty="0"/>
              <a:t> het me </a:t>
            </a:r>
            <a:r>
              <a:rPr lang="en-US" sz="1900" dirty="0" err="1"/>
              <a:t>te</a:t>
            </a:r>
            <a:r>
              <a:rPr lang="en-US" sz="1900" dirty="0"/>
              <a:t> </a:t>
            </a:r>
            <a:r>
              <a:rPr lang="en-US" sz="1900" dirty="0" err="1"/>
              <a:t>genieten</a:t>
            </a:r>
            <a:r>
              <a:rPr lang="en-US" sz="1900" dirty="0"/>
              <a:t> van het </a:t>
            </a:r>
            <a:r>
              <a:rPr lang="en-US" sz="1900" dirty="0" err="1"/>
              <a:t>leven</a:t>
            </a:r>
            <a:r>
              <a:rPr lang="en-US" sz="1900" dirty="0"/>
              <a:t>?</a:t>
            </a:r>
          </a:p>
          <a:p>
            <a:pPr marL="457200"/>
            <a:r>
              <a:rPr lang="en-US" sz="1900" dirty="0"/>
              <a:t>In </a:t>
            </a:r>
            <a:r>
              <a:rPr lang="en-US" sz="1900" dirty="0" err="1"/>
              <a:t>hoeverre</a:t>
            </a:r>
            <a:r>
              <a:rPr lang="en-US" sz="1900" dirty="0"/>
              <a:t> </a:t>
            </a:r>
            <a:r>
              <a:rPr lang="en-US" sz="1900" dirty="0" err="1"/>
              <a:t>kan</a:t>
            </a:r>
            <a:r>
              <a:rPr lang="en-US" sz="1900" dirty="0"/>
              <a:t> </a:t>
            </a:r>
            <a:r>
              <a:rPr lang="en-US" sz="1900" dirty="0" err="1"/>
              <a:t>ik</a:t>
            </a:r>
            <a:r>
              <a:rPr lang="en-US" sz="1900" dirty="0"/>
              <a:t> </a:t>
            </a:r>
            <a:r>
              <a:rPr lang="en-US" sz="1900" dirty="0" err="1"/>
              <a:t>meedoen</a:t>
            </a:r>
            <a:r>
              <a:rPr lang="en-US" sz="1900" dirty="0"/>
              <a:t> in de </a:t>
            </a:r>
            <a:r>
              <a:rPr lang="en-US" sz="1900" dirty="0" err="1"/>
              <a:t>samenleving</a:t>
            </a:r>
            <a:r>
              <a:rPr lang="en-US" sz="1900" dirty="0"/>
              <a:t>?</a:t>
            </a:r>
          </a:p>
          <a:p>
            <a:pPr marL="457200"/>
            <a:r>
              <a:rPr lang="en-US" sz="1900" dirty="0"/>
              <a:t>Hoe </a:t>
            </a:r>
            <a:r>
              <a:rPr lang="en-US" sz="1900" dirty="0" err="1"/>
              <a:t>ziet</a:t>
            </a:r>
            <a:r>
              <a:rPr lang="en-US" sz="1900" dirty="0"/>
              <a:t> </a:t>
            </a:r>
            <a:r>
              <a:rPr lang="en-US" sz="1900" dirty="0" err="1"/>
              <a:t>mijn</a:t>
            </a:r>
            <a:r>
              <a:rPr lang="en-US" sz="1900" dirty="0"/>
              <a:t> </a:t>
            </a:r>
            <a:r>
              <a:rPr lang="en-US" sz="1900" dirty="0" err="1"/>
              <a:t>dagelijks</a:t>
            </a:r>
            <a:r>
              <a:rPr lang="en-US" sz="1900" dirty="0"/>
              <a:t> </a:t>
            </a:r>
            <a:r>
              <a:rPr lang="en-US" sz="1900" dirty="0" err="1"/>
              <a:t>leven</a:t>
            </a:r>
            <a:r>
              <a:rPr lang="en-US" sz="1900" dirty="0"/>
              <a:t> </a:t>
            </a:r>
            <a:r>
              <a:rPr lang="en-US" sz="1900" dirty="0" err="1"/>
              <a:t>eruit</a:t>
            </a:r>
            <a:r>
              <a:rPr lang="en-US" sz="1900" dirty="0"/>
              <a:t>?</a:t>
            </a:r>
          </a:p>
          <a:p>
            <a:endParaRPr lang="en-US" sz="1900" dirty="0"/>
          </a:p>
        </p:txBody>
      </p:sp>
      <p:pic>
        <p:nvPicPr>
          <p:cNvPr id="5" name="Tijdelijke aanduiding voor inhoud 4" descr="Afbeelding met tekst, kaart&#10;&#10;Automatisch gegenereerde beschrijving">
            <a:extLst>
              <a:ext uri="{FF2B5EF4-FFF2-40B4-BE49-F238E27FC236}">
                <a16:creationId xmlns:a16="http://schemas.microsoft.com/office/drawing/2014/main" id="{FF35F57F-903B-194B-AD87-CFDA9B953FC0}"/>
              </a:ext>
            </a:extLst>
          </p:cNvPr>
          <p:cNvPicPr>
            <a:picLocks noGrp="1" noChangeAspect="1"/>
          </p:cNvPicPr>
          <p:nvPr>
            <p:ph sz="half" idx="1"/>
          </p:nvPr>
        </p:nvPicPr>
        <p:blipFill>
          <a:blip r:embed="rId2"/>
          <a:stretch>
            <a:fillRect/>
          </a:stretch>
        </p:blipFill>
        <p:spPr>
          <a:xfrm>
            <a:off x="5445457" y="1371204"/>
            <a:ext cx="6155141" cy="4139332"/>
          </a:xfrm>
          <a:prstGeom prst="rect">
            <a:avLst/>
          </a:prstGeom>
        </p:spPr>
      </p:pic>
    </p:spTree>
    <p:extLst>
      <p:ext uri="{BB962C8B-B14F-4D97-AF65-F5344CB8AC3E}">
        <p14:creationId xmlns:p14="http://schemas.microsoft.com/office/powerpoint/2010/main" val="2547838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sz="2900"/>
              <a:t>Video: </a:t>
            </a:r>
            <a:r>
              <a:rPr lang="en-US" sz="2900" u="sng">
                <a:hlinkClick r:id="rId3"/>
              </a:rPr>
              <a:t>https://www.rug.nl/society-business/university-museum/exhibitions/2017/gelukkig-gezond</a:t>
            </a:r>
            <a:endParaRPr lang="en-US" sz="2900"/>
          </a:p>
        </p:txBody>
      </p:sp>
      <p:sp>
        <p:nvSpPr>
          <p:cNvPr id="12" name="Oval 11">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rgbClr val="764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rgbClr val="A173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ijdelijke aanduiding voor inhoud 3"/>
          <p:cNvPicPr>
            <a:picLocks noGrp="1" noChangeAspect="1"/>
          </p:cNvPicPr>
          <p:nvPr>
            <p:ph idx="1"/>
          </p:nvPr>
        </p:nvPicPr>
        <p:blipFill rotWithShape="1">
          <a:blip r:embed="rId4"/>
          <a:srcRect l="17537" r="1022" b="2"/>
          <a:stretch/>
        </p:blipFill>
        <p:spPr>
          <a:xfrm>
            <a:off x="6492113" y="10"/>
            <a:ext cx="5699887" cy="4059234"/>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8"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06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1115568" y="509521"/>
            <a:ext cx="10232136" cy="1014984"/>
          </a:xfrm>
        </p:spPr>
        <p:txBody>
          <a:bodyPr>
            <a:normAutofit/>
          </a:bodyPr>
          <a:lstStyle/>
          <a:p>
            <a:r>
              <a:rPr lang="nl-NL" sz="2500" b="1"/>
              <a:t>..de vraag naar ons welbevinden raakt </a:t>
            </a:r>
            <a:r>
              <a:rPr lang="nl-NL" sz="2500"/>
              <a:t>steeds verder </a:t>
            </a:r>
            <a:r>
              <a:rPr lang="nl-NL" sz="2500" b="1"/>
              <a:t>naar de achtergrond.</a:t>
            </a:r>
            <a:br>
              <a:rPr lang="nl-NL" sz="2500" b="1"/>
            </a:br>
            <a:endParaRPr lang="nl-NL" sz="2500"/>
          </a:p>
        </p:txBody>
      </p:sp>
      <p:sp>
        <p:nvSpPr>
          <p:cNvPr id="20" name="Rectangle 19">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2" name="Tijdelijke aanduiding voor inhoud 2">
            <a:extLst>
              <a:ext uri="{FF2B5EF4-FFF2-40B4-BE49-F238E27FC236}">
                <a16:creationId xmlns:a16="http://schemas.microsoft.com/office/drawing/2014/main" id="{8DAE1EF9-FF26-546A-1FE2-848202E8531A}"/>
              </a:ext>
            </a:extLst>
          </p:cNvPr>
          <p:cNvGraphicFramePr>
            <a:graphicFrameLocks noGrp="1"/>
          </p:cNvGraphicFramePr>
          <p:nvPr>
            <p:ph idx="1"/>
            <p:extLst>
              <p:ext uri="{D42A27DB-BD31-4B8C-83A1-F6EECF244321}">
                <p14:modId xmlns:p14="http://schemas.microsoft.com/office/powerpoint/2010/main" val="2662332356"/>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0668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86834" y="591344"/>
            <a:ext cx="3200400" cy="5585619"/>
          </a:xfrm>
        </p:spPr>
        <p:txBody>
          <a:bodyPr>
            <a:normAutofit/>
          </a:bodyPr>
          <a:lstStyle/>
          <a:p>
            <a:r>
              <a:rPr lang="nl-NL">
                <a:solidFill>
                  <a:srgbClr val="FFFFFF"/>
                </a:solidFill>
              </a:rPr>
              <a:t>Heden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4447308" y="591344"/>
            <a:ext cx="6906491" cy="5585619"/>
          </a:xfrm>
        </p:spPr>
        <p:txBody>
          <a:bodyPr anchor="ctr">
            <a:normAutofit/>
          </a:bodyPr>
          <a:lstStyle/>
          <a:p>
            <a:pPr lvl="0"/>
            <a:r>
              <a:rPr lang="nl-NL" b="1" dirty="0" err="1"/>
              <a:t>Healthy</a:t>
            </a:r>
            <a:r>
              <a:rPr lang="nl-NL" b="1" dirty="0"/>
              <a:t> </a:t>
            </a:r>
            <a:r>
              <a:rPr lang="nl-NL" b="1" dirty="0" err="1"/>
              <a:t>Ageing</a:t>
            </a:r>
            <a:r>
              <a:rPr lang="nl-NL" dirty="0"/>
              <a:t>, ofwel de vraag </a:t>
            </a:r>
            <a:r>
              <a:rPr lang="nl-NL" b="1" dirty="0"/>
              <a:t>hoe we zo gezond mogelijk oud kunnen worden</a:t>
            </a:r>
            <a:r>
              <a:rPr lang="nl-NL" dirty="0"/>
              <a:t>, is dé uitdaging van deze tijd, horen we overal in de media. Immers, nooit eerder hadden we te maken met zo'n grote </a:t>
            </a:r>
            <a:r>
              <a:rPr lang="nl-NL" b="1" dirty="0"/>
              <a:t>vergrijzing. </a:t>
            </a:r>
            <a:endParaRPr lang="nl-NL" dirty="0"/>
          </a:p>
          <a:p>
            <a:r>
              <a:rPr lang="nl-NL" b="1" dirty="0"/>
              <a:t>Vergrijzing </a:t>
            </a:r>
            <a:r>
              <a:rPr lang="nl-NL" dirty="0"/>
              <a:t>wat houdt dit in?</a:t>
            </a:r>
          </a:p>
          <a:p>
            <a:r>
              <a:rPr lang="nl-NL" b="1" dirty="0"/>
              <a:t>Video:</a:t>
            </a:r>
            <a:r>
              <a:rPr lang="nl-NL" dirty="0"/>
              <a:t> </a:t>
            </a:r>
            <a:r>
              <a:rPr lang="nl-NL" u="sng" dirty="0">
                <a:hlinkClick r:id="rId3"/>
              </a:rPr>
              <a:t>https://www.cbs.nl/nl-nl/visualisatie/2016/6/vergrijzing</a:t>
            </a:r>
            <a:endParaRPr lang="nl-NL" u="sng" dirty="0"/>
          </a:p>
          <a:p>
            <a:r>
              <a:rPr lang="nl-NL" dirty="0">
                <a:hlinkClick r:id="rId4"/>
              </a:rPr>
              <a:t>https://www.nia.nih.gov/health/healthy-aging/what-do-we-know-about-healthy-aging#mental</a:t>
            </a:r>
            <a:r>
              <a:rPr lang="nl-NL"/>
              <a:t> </a:t>
            </a:r>
            <a:endParaRPr lang="nl-NL" dirty="0"/>
          </a:p>
          <a:p>
            <a:pPr marL="0" indent="0">
              <a:buNone/>
            </a:pPr>
            <a:endParaRPr lang="nl-NL" dirty="0"/>
          </a:p>
        </p:txBody>
      </p:sp>
    </p:spTree>
    <p:extLst>
      <p:ext uri="{BB962C8B-B14F-4D97-AF65-F5344CB8AC3E}">
        <p14:creationId xmlns:p14="http://schemas.microsoft.com/office/powerpoint/2010/main" val="4292794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86834" y="591344"/>
            <a:ext cx="3200400" cy="5585619"/>
          </a:xfrm>
        </p:spPr>
        <p:txBody>
          <a:bodyPr>
            <a:normAutofit/>
          </a:bodyPr>
          <a:lstStyle/>
          <a:p>
            <a:r>
              <a:rPr lang="nl-NL">
                <a:solidFill>
                  <a:srgbClr val="FFFFFF"/>
                </a:solidFill>
              </a:rPr>
              <a:t>Heden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ijdelijke aanduiding voor inhoud 2"/>
          <p:cNvSpPr>
            <a:spLocks noGrp="1"/>
          </p:cNvSpPr>
          <p:nvPr>
            <p:ph idx="1"/>
          </p:nvPr>
        </p:nvSpPr>
        <p:spPr>
          <a:xfrm>
            <a:off x="4447308" y="591344"/>
            <a:ext cx="6906491" cy="5585619"/>
          </a:xfrm>
        </p:spPr>
        <p:txBody>
          <a:bodyPr anchor="ctr">
            <a:normAutofit/>
          </a:bodyPr>
          <a:lstStyle/>
          <a:p>
            <a:r>
              <a:rPr lang="nl-NL" sz="1800" dirty="0"/>
              <a:t>We worden met z’n allen steeds ouder en blijven steeds langer vitaal. Daarnaast kunnen we steeds meer ziektes behandelen. Dat is prachtig. </a:t>
            </a:r>
            <a:r>
              <a:rPr lang="nl-NL" sz="1800" b="1" dirty="0"/>
              <a:t>Tegelijk maken mensen zich zorgen over de toekomst van de zorg</a:t>
            </a:r>
            <a:r>
              <a:rPr lang="nl-NL" sz="1800" dirty="0"/>
              <a:t>, die veel geld kost en met een tekort aan werknemers kampt. Het ministerie van </a:t>
            </a:r>
            <a:r>
              <a:rPr lang="nl-NL" sz="1800" b="1" dirty="0"/>
              <a:t>Volksgezondheid, Welzijn en Sport </a:t>
            </a:r>
            <a:r>
              <a:rPr lang="nl-NL" sz="1800" dirty="0"/>
              <a:t>wil dat mensen erop kunnen vertrouwen dat de zorg goed, betaalbaar en beschikbaar is en blijft. </a:t>
            </a:r>
          </a:p>
          <a:p>
            <a:r>
              <a:rPr lang="nl-NL" sz="1800" dirty="0"/>
              <a:t>Om dat </a:t>
            </a:r>
            <a:r>
              <a:rPr lang="nl-NL" sz="1800" b="1" dirty="0"/>
              <a:t>te bereiken</a:t>
            </a:r>
            <a:r>
              <a:rPr lang="nl-NL" sz="1800" dirty="0"/>
              <a:t>, maakt het ministerie afspraken met zorgverleners om de zorg dichterbij huis te bieden als het kan en zetten we in op </a:t>
            </a:r>
            <a:r>
              <a:rPr lang="nl-NL" sz="1800" b="1" dirty="0"/>
              <a:t>preventie.</a:t>
            </a:r>
            <a:r>
              <a:rPr lang="nl-NL" sz="1800" dirty="0"/>
              <a:t> Mensen hoeven dan minder vaak naar het ziekenhuis of een instelling. Dat is prettiger voor patiënten. Ook bespaart dat kosten. Het ministerie werkt er hard aan om meer mensen te werven voor de zorg en het werk beter te organiseren. Bijvoorbeeld door een andere taakverdeling en slim gebruik van nieuwe technologie.</a:t>
            </a:r>
          </a:p>
          <a:p>
            <a:r>
              <a:rPr lang="nl-NL" sz="1800" b="1" dirty="0"/>
              <a:t>Beweging en fysieke gezondheid</a:t>
            </a:r>
            <a:r>
              <a:rPr lang="nl-NL" sz="1800" dirty="0"/>
              <a:t> is een belangrijk onderdeel om fit te blijven en het aantal ziektejaren terug te dringen.</a:t>
            </a:r>
          </a:p>
          <a:p>
            <a:endParaRPr lang="nl-NL" sz="1800" dirty="0"/>
          </a:p>
          <a:p>
            <a:pPr marL="0" indent="0">
              <a:buNone/>
            </a:pPr>
            <a:endParaRPr lang="nl-NL" sz="1800" dirty="0"/>
          </a:p>
        </p:txBody>
      </p:sp>
    </p:spTree>
    <p:extLst>
      <p:ext uri="{BB962C8B-B14F-4D97-AF65-F5344CB8AC3E}">
        <p14:creationId xmlns:p14="http://schemas.microsoft.com/office/powerpoint/2010/main" val="237233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E3B7799-6B94-8C42-9E9D-C53909C54D74}"/>
              </a:ext>
            </a:extLst>
          </p:cNvPr>
          <p:cNvSpPr>
            <a:spLocks noGrp="1"/>
          </p:cNvSpPr>
          <p:nvPr>
            <p:ph type="title"/>
          </p:nvPr>
        </p:nvSpPr>
        <p:spPr>
          <a:xfrm>
            <a:off x="956826" y="1112969"/>
            <a:ext cx="3937298" cy="4166010"/>
          </a:xfrm>
        </p:spPr>
        <p:txBody>
          <a:bodyPr>
            <a:normAutofit/>
          </a:bodyPr>
          <a:lstStyle/>
          <a:p>
            <a:r>
              <a:rPr lang="nl-NL">
                <a:solidFill>
                  <a:srgbClr val="FFFFFF"/>
                </a:solidFill>
              </a:rPr>
              <a:t>Voordelen van bewegen</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6AA31D25-8A6C-0648-AD41-330D656D97D1}"/>
              </a:ext>
            </a:extLst>
          </p:cNvPr>
          <p:cNvSpPr>
            <a:spLocks noGrp="1"/>
          </p:cNvSpPr>
          <p:nvPr>
            <p:ph idx="1"/>
          </p:nvPr>
        </p:nvSpPr>
        <p:spPr>
          <a:xfrm>
            <a:off x="6096000" y="820879"/>
            <a:ext cx="5257799" cy="5437875"/>
          </a:xfrm>
        </p:spPr>
        <p:txBody>
          <a:bodyPr anchor="t">
            <a:normAutofit/>
          </a:bodyPr>
          <a:lstStyle/>
          <a:p>
            <a:r>
              <a:rPr lang="nl-NL" sz="2000" dirty="0"/>
              <a:t>Kleinere kans op hart- en vaatziekten.</a:t>
            </a:r>
          </a:p>
          <a:p>
            <a:r>
              <a:rPr lang="nl-NL" sz="2000" dirty="0"/>
              <a:t>Minder risico op verhoogde bloeddruk.</a:t>
            </a:r>
          </a:p>
          <a:p>
            <a:r>
              <a:rPr lang="nl-NL" sz="2000" dirty="0"/>
              <a:t>Verlaging van het totale vetgehalte in het bloed en verbetering van de verhouding tussen de goede en slechte cholesterol.</a:t>
            </a:r>
          </a:p>
          <a:p>
            <a:r>
              <a:rPr lang="nl-NL" sz="2000" dirty="0"/>
              <a:t>Sterkere spieren en botten.</a:t>
            </a:r>
          </a:p>
          <a:p>
            <a:r>
              <a:rPr lang="nl-NL" sz="2000" dirty="0"/>
              <a:t>Beweeglijke en buigzame gewrichten.</a:t>
            </a:r>
          </a:p>
          <a:p>
            <a:r>
              <a:rPr lang="nl-NL" sz="2000" dirty="0"/>
              <a:t>Grotere weerstand en kleinere vatbaarheid voor infecties.</a:t>
            </a:r>
          </a:p>
          <a:p>
            <a:r>
              <a:rPr lang="nl-NL" sz="2000" dirty="0"/>
              <a:t>Gemakkelijkere gewichtscontrole.</a:t>
            </a:r>
          </a:p>
          <a:p>
            <a:r>
              <a:rPr lang="nl-NL" sz="2000" dirty="0"/>
              <a:t>Beter slapen</a:t>
            </a:r>
          </a:p>
          <a:p>
            <a:r>
              <a:rPr lang="nl-NL" sz="2000" dirty="0"/>
              <a:t>Mentale energie</a:t>
            </a:r>
          </a:p>
          <a:p>
            <a:r>
              <a:rPr lang="nl-NL" sz="2000" dirty="0"/>
              <a:t>Sociale contacten</a:t>
            </a:r>
          </a:p>
          <a:p>
            <a:r>
              <a:rPr lang="nl-NL" sz="2000" dirty="0"/>
              <a:t>Stress verminderen</a:t>
            </a:r>
          </a:p>
          <a:p>
            <a:endParaRPr lang="nl-NL" sz="2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769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DA256-E252-644F-B085-55623D300CCA}"/>
              </a:ext>
            </a:extLst>
          </p:cNvPr>
          <p:cNvSpPr>
            <a:spLocks noGrp="1"/>
          </p:cNvSpPr>
          <p:nvPr>
            <p:ph type="title"/>
          </p:nvPr>
        </p:nvSpPr>
        <p:spPr/>
        <p:txBody>
          <a:bodyPr vert="horz" lIns="91440" tIns="45720" rIns="91440" bIns="45720" rtlCol="0" anchor="b">
            <a:normAutofit/>
          </a:bodyPr>
          <a:lstStyle/>
          <a:p>
            <a:pPr algn="r"/>
            <a:r>
              <a:rPr lang="en-US" sz="6700" kern="1200" dirty="0" err="1">
                <a:solidFill>
                  <a:schemeClr val="tx1"/>
                </a:solidFill>
                <a:latin typeface="+mj-lt"/>
                <a:ea typeface="+mj-ea"/>
                <a:cs typeface="+mj-cs"/>
              </a:rPr>
              <a:t>Koppeling</a:t>
            </a:r>
            <a:r>
              <a:rPr lang="en-US" sz="6700" kern="1200" dirty="0">
                <a:solidFill>
                  <a:schemeClr val="tx1"/>
                </a:solidFill>
                <a:latin typeface="+mj-lt"/>
                <a:ea typeface="+mj-ea"/>
                <a:cs typeface="+mj-cs"/>
              </a:rPr>
              <a:t> </a:t>
            </a:r>
            <a:r>
              <a:rPr lang="en-US" sz="6700" kern="1200" dirty="0" err="1">
                <a:solidFill>
                  <a:schemeClr val="tx1"/>
                </a:solidFill>
                <a:latin typeface="+mj-lt"/>
                <a:ea typeface="+mj-ea"/>
                <a:cs typeface="+mj-cs"/>
              </a:rPr>
              <a:t>naar</a:t>
            </a:r>
            <a:r>
              <a:rPr lang="en-US" sz="6700" kern="1200" dirty="0">
                <a:solidFill>
                  <a:schemeClr val="tx1"/>
                </a:solidFill>
                <a:latin typeface="+mj-lt"/>
                <a:ea typeface="+mj-ea"/>
                <a:cs typeface="+mj-cs"/>
              </a:rPr>
              <a:t> de </a:t>
            </a:r>
            <a:r>
              <a:rPr lang="en-US" sz="6700" kern="1200" dirty="0" err="1">
                <a:solidFill>
                  <a:schemeClr val="tx1"/>
                </a:solidFill>
                <a:latin typeface="+mj-lt"/>
                <a:ea typeface="+mj-ea"/>
                <a:cs typeface="+mj-cs"/>
              </a:rPr>
              <a:t>toekomst</a:t>
            </a:r>
            <a:endParaRPr lang="en-US" sz="6700" kern="1200" dirty="0">
              <a:solidFill>
                <a:schemeClr val="tx1"/>
              </a:solidFill>
              <a:latin typeface="+mj-lt"/>
              <a:ea typeface="+mj-ea"/>
              <a:cs typeface="+mj-cs"/>
            </a:endParaRPr>
          </a:p>
        </p:txBody>
      </p:sp>
      <p:pic>
        <p:nvPicPr>
          <p:cNvPr id="4" name="Onlinemedia 3" descr="Anton Scheurink over luie sporters en bewuster bewegen">
            <a:hlinkClick r:id="" action="ppaction://media"/>
            <a:extLst>
              <a:ext uri="{FF2B5EF4-FFF2-40B4-BE49-F238E27FC236}">
                <a16:creationId xmlns:a16="http://schemas.microsoft.com/office/drawing/2014/main" id="{DE14045F-84EF-4B4C-8206-14BC505FD38D}"/>
              </a:ext>
            </a:extLst>
          </p:cNvPr>
          <p:cNvPicPr>
            <a:picLocks noGrp="1" noRot="1" noChangeAspect="1"/>
          </p:cNvPicPr>
          <p:nvPr>
            <p:ph idx="1"/>
            <a:videoFile r:link="rId1"/>
          </p:nvPr>
        </p:nvPicPr>
        <p:blipFill>
          <a:blip r:embed="rId3"/>
          <a:stretch>
            <a:fillRect/>
          </a:stretch>
        </p:blipFill>
        <p:spPr>
          <a:xfrm>
            <a:off x="1984160" y="1846496"/>
            <a:ext cx="8223679" cy="4646379"/>
          </a:xfrm>
          <a:prstGeom prst="rect">
            <a:avLst/>
          </a:prstGeom>
        </p:spPr>
      </p:pic>
    </p:spTree>
    <p:extLst>
      <p:ext uri="{BB962C8B-B14F-4D97-AF65-F5344CB8AC3E}">
        <p14:creationId xmlns:p14="http://schemas.microsoft.com/office/powerpoint/2010/main" val="264473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171450"/>
            <a:ext cx="2840038" cy="2370138"/>
          </a:xfrm>
        </p:spPr>
        <p:txBody>
          <a:bodyPr vert="horz" lIns="91440" tIns="45720" rIns="91440" bIns="45720" rtlCol="0" anchor="ctr">
            <a:normAutofit/>
          </a:bodyPr>
          <a:lstStyle/>
          <a:p>
            <a:r>
              <a:rPr lang="en-US" sz="2500" kern="1200">
                <a:solidFill>
                  <a:srgbClr val="FFFFFF"/>
                </a:solidFill>
                <a:latin typeface="+mj-lt"/>
                <a:ea typeface="+mj-ea"/>
                <a:cs typeface="+mj-cs"/>
              </a:rPr>
              <a:t>Cijfers bewegingsrichtlijnen CBS</a:t>
            </a:r>
          </a:p>
        </p:txBody>
      </p:sp>
      <p:pic>
        <p:nvPicPr>
          <p:cNvPr id="5" name="Tijdelijke aanduiding voor inhoud 4">
            <a:extLst>
              <a:ext uri="{FF2B5EF4-FFF2-40B4-BE49-F238E27FC236}">
                <a16:creationId xmlns:a16="http://schemas.microsoft.com/office/drawing/2014/main" id="{285C3202-0A57-264C-BAD8-05C2C84A96EE}"/>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845050" y="674688"/>
            <a:ext cx="7346950" cy="5510212"/>
          </a:xfrm>
          <a:prstGeom prst="rect">
            <a:avLst/>
          </a:prstGeom>
        </p:spPr>
      </p:pic>
    </p:spTree>
    <p:extLst>
      <p:ext uri="{BB962C8B-B14F-4D97-AF65-F5344CB8AC3E}">
        <p14:creationId xmlns:p14="http://schemas.microsoft.com/office/powerpoint/2010/main" val="726200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el 3"/>
          <p:cNvSpPr>
            <a:spLocks noGrp="1"/>
          </p:cNvSpPr>
          <p:nvPr>
            <p:ph type="title" idx="4294967295"/>
          </p:nvPr>
        </p:nvSpPr>
        <p:spPr>
          <a:xfrm>
            <a:off x="838200" y="365125"/>
            <a:ext cx="10515600" cy="1325563"/>
          </a:xfrm>
        </p:spPr>
        <p:txBody>
          <a:bodyPr vert="horz" lIns="91440" tIns="45720" rIns="91440" bIns="45720" rtlCol="0" anchor="ctr">
            <a:normAutofit/>
          </a:bodyPr>
          <a:lstStyle/>
          <a:p>
            <a:r>
              <a:rPr lang="en-US" sz="5400" kern="1200">
                <a:solidFill>
                  <a:schemeClr val="tx1"/>
                </a:solidFill>
                <a:latin typeface="+mj-lt"/>
                <a:ea typeface="+mj-ea"/>
                <a:cs typeface="+mj-cs"/>
              </a:rPr>
              <a:t>Leerdoelen</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jdelijke aanduiding voor inhoud 4"/>
          <p:cNvSpPr>
            <a:spLocks noGrp="1"/>
          </p:cNvSpPr>
          <p:nvPr>
            <p:ph idx="4294967295"/>
          </p:nvPr>
        </p:nvSpPr>
        <p:spPr>
          <a:xfrm>
            <a:off x="838200" y="1929384"/>
            <a:ext cx="10515600" cy="4251960"/>
          </a:xfrm>
        </p:spPr>
        <p:txBody>
          <a:bodyPr vert="horz" lIns="91440" tIns="45720" rIns="91440" bIns="45720" rtlCol="0">
            <a:normAutofit/>
          </a:bodyPr>
          <a:lstStyle/>
          <a:p>
            <a:r>
              <a:rPr lang="en-US" sz="2200"/>
              <a:t>Je kunt de relatie leggen tussen het belang van sport en bewegen en het model positieve gezondheid.</a:t>
            </a:r>
          </a:p>
          <a:p>
            <a:r>
              <a:rPr lang="en-US" sz="2200"/>
              <a:t>Je de rol van beweging toelichten vanuit vroeger en de relatie leggen naar nu.</a:t>
            </a:r>
          </a:p>
          <a:p>
            <a:r>
              <a:rPr lang="en-US" sz="2200"/>
              <a:t>Je kunt de aspecten benoemen die van belang zijn om gelukkig oud te worden.</a:t>
            </a:r>
          </a:p>
          <a:p>
            <a:r>
              <a:rPr lang="en-US" sz="2200"/>
              <a:t>Je kunt voorbeelden geven van vernieuwingen omtrent beweging en sport.</a:t>
            </a:r>
          </a:p>
          <a:p>
            <a:pPr marL="0"/>
            <a:endParaRPr lang="en-US" sz="2200" b="1"/>
          </a:p>
          <a:p>
            <a:endParaRPr lang="en-US" sz="2200"/>
          </a:p>
          <a:p>
            <a:endParaRPr lang="en-US" sz="2200"/>
          </a:p>
          <a:p>
            <a:endParaRPr lang="en-US" sz="2200"/>
          </a:p>
          <a:p>
            <a:endParaRPr lang="en-US" sz="2200"/>
          </a:p>
          <a:p>
            <a:endParaRPr lang="en-US" sz="2200"/>
          </a:p>
          <a:p>
            <a:endParaRPr lang="en-US" sz="2200"/>
          </a:p>
        </p:txBody>
      </p:sp>
    </p:spTree>
    <p:extLst>
      <p:ext uri="{BB962C8B-B14F-4D97-AF65-F5344CB8AC3E}">
        <p14:creationId xmlns:p14="http://schemas.microsoft.com/office/powerpoint/2010/main" val="2049222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260FE920-56EC-AE44-951C-AFF4F7BC4E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1957" y="643467"/>
            <a:ext cx="7428086"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818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67FD5B00-DE0C-4844-BEF9-E800059865AC}"/>
              </a:ext>
            </a:extLst>
          </p:cNvPr>
          <p:cNvSpPr>
            <a:spLocks noGrp="1"/>
          </p:cNvSpPr>
          <p:nvPr>
            <p:ph type="title"/>
          </p:nvPr>
        </p:nvSpPr>
        <p:spPr>
          <a:xfrm>
            <a:off x="1179226" y="826680"/>
            <a:ext cx="9833548" cy="1325563"/>
          </a:xfrm>
        </p:spPr>
        <p:txBody>
          <a:bodyPr>
            <a:normAutofit/>
          </a:bodyPr>
          <a:lstStyle/>
          <a:p>
            <a:pPr algn="ctr"/>
            <a:r>
              <a:rPr lang="nl-NL" sz="4000">
                <a:solidFill>
                  <a:srgbClr val="FFFFFF"/>
                </a:solidFill>
              </a:rPr>
              <a:t>Drijfveren volgens verkenning RIVM</a:t>
            </a:r>
          </a:p>
        </p:txBody>
      </p:sp>
      <p:graphicFrame>
        <p:nvGraphicFramePr>
          <p:cNvPr id="4" name="Tijdelijke aanduiding voor inhoud 3">
            <a:extLst>
              <a:ext uri="{FF2B5EF4-FFF2-40B4-BE49-F238E27FC236}">
                <a16:creationId xmlns:a16="http://schemas.microsoft.com/office/drawing/2014/main" id="{C54B6C08-BC88-3049-B75B-9185F77DF2B9}"/>
              </a:ext>
            </a:extLst>
          </p:cNvPr>
          <p:cNvGraphicFramePr>
            <a:graphicFrameLocks noGrp="1"/>
          </p:cNvGraphicFramePr>
          <p:nvPr>
            <p:ph idx="1"/>
            <p:extLst>
              <p:ext uri="{D42A27DB-BD31-4B8C-83A1-F6EECF244321}">
                <p14:modId xmlns:p14="http://schemas.microsoft.com/office/powerpoint/2010/main" val="3853123035"/>
              </p:ext>
            </p:extLst>
          </p:nvPr>
        </p:nvGraphicFramePr>
        <p:xfrm>
          <a:off x="2095117" y="2899956"/>
          <a:ext cx="8001766" cy="3131364"/>
        </p:xfrm>
        <a:graphic>
          <a:graphicData uri="http://schemas.openxmlformats.org/drawingml/2006/table">
            <a:tbl>
              <a:tblPr/>
              <a:tblGrid>
                <a:gridCol w="3948582">
                  <a:extLst>
                    <a:ext uri="{9D8B030D-6E8A-4147-A177-3AD203B41FA5}">
                      <a16:colId xmlns:a16="http://schemas.microsoft.com/office/drawing/2014/main" val="2874563902"/>
                    </a:ext>
                  </a:extLst>
                </a:gridCol>
                <a:gridCol w="4053184">
                  <a:extLst>
                    <a:ext uri="{9D8B030D-6E8A-4147-A177-3AD203B41FA5}">
                      <a16:colId xmlns:a16="http://schemas.microsoft.com/office/drawing/2014/main" val="3916782726"/>
                    </a:ext>
                  </a:extLst>
                </a:gridCol>
              </a:tblGrid>
              <a:tr h="782841">
                <a:tc>
                  <a:txBody>
                    <a:bodyPr/>
                    <a:lstStyle/>
                    <a:p>
                      <a:pPr algn="l" fontAlgn="t"/>
                      <a:r>
                        <a:rPr lang="nl-NL" sz="1100" b="1">
                          <a:effectLst/>
                        </a:rPr>
                        <a:t>Door Vriendschap Verenigd</a:t>
                      </a:r>
                      <a:endParaRPr lang="nl-NL" sz="1100">
                        <a:effectLst/>
                      </a:endParaRP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fontAlgn="t">
                        <a:buFont typeface="Arial" panose="020B0604020202020204" pitchFamily="34" charset="0"/>
                        <a:buChar char="•"/>
                      </a:pPr>
                      <a:r>
                        <a:rPr lang="nl-NL" sz="1100">
                          <a:effectLst/>
                        </a:rPr>
                        <a:t>Iedereen in de wijk mag meedoen</a:t>
                      </a:r>
                    </a:p>
                    <a:p>
                      <a:pPr fontAlgn="t">
                        <a:buFont typeface="Arial" panose="020B0604020202020204" pitchFamily="34" charset="0"/>
                        <a:buChar char="•"/>
                      </a:pPr>
                      <a:r>
                        <a:rPr lang="nl-NL" sz="1100">
                          <a:effectLst/>
                        </a:rPr>
                        <a:t>Sportiviteit en integriteit</a:t>
                      </a:r>
                    </a:p>
                    <a:p>
                      <a:pPr fontAlgn="t">
                        <a:buFont typeface="Arial" panose="020B0604020202020204" pitchFamily="34" charset="0"/>
                        <a:buChar char="•"/>
                      </a:pPr>
                      <a:r>
                        <a:rPr lang="nl-NL" sz="1100">
                          <a:effectLst/>
                        </a:rPr>
                        <a:t>Een veilige omgeving om samen te spelen</a:t>
                      </a:r>
                    </a:p>
                    <a:p>
                      <a:pPr fontAlgn="t">
                        <a:buFont typeface="Arial" panose="020B0604020202020204" pitchFamily="34" charset="0"/>
                        <a:buChar char="•"/>
                      </a:pPr>
                      <a:r>
                        <a:rPr lang="nl-NL" sz="1100">
                          <a:effectLst/>
                        </a:rPr>
                        <a:t>Dankzij de vereniging vinden mensen elkaar</a:t>
                      </a: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679773415"/>
                  </a:ext>
                </a:extLst>
              </a:tr>
              <a:tr h="782841">
                <a:tc>
                  <a:txBody>
                    <a:bodyPr/>
                    <a:lstStyle/>
                    <a:p>
                      <a:pPr algn="l" fontAlgn="t"/>
                      <a:r>
                        <a:rPr lang="nl-NL" sz="1100" b="1">
                          <a:effectLst/>
                        </a:rPr>
                        <a:t>Voel je fit</a:t>
                      </a:r>
                      <a:endParaRPr lang="nl-NL" sz="1100">
                        <a:effectLst/>
                      </a:endParaRP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fontAlgn="t">
                        <a:buFont typeface="Arial" panose="020B0604020202020204" pitchFamily="34" charset="0"/>
                        <a:buChar char="•"/>
                      </a:pPr>
                      <a:r>
                        <a:rPr lang="nl-NL" sz="1100">
                          <a:effectLst/>
                        </a:rPr>
                        <a:t>Een gezonde geest in een gezond lichaam</a:t>
                      </a:r>
                    </a:p>
                    <a:p>
                      <a:pPr fontAlgn="t">
                        <a:buFont typeface="Arial" panose="020B0604020202020204" pitchFamily="34" charset="0"/>
                        <a:buChar char="•"/>
                      </a:pPr>
                      <a:r>
                        <a:rPr lang="nl-NL" sz="1100">
                          <a:effectLst/>
                        </a:rPr>
                        <a:t>Lekker bewegen</a:t>
                      </a:r>
                    </a:p>
                    <a:p>
                      <a:pPr fontAlgn="t">
                        <a:buFont typeface="Arial" panose="020B0604020202020204" pitchFamily="34" charset="0"/>
                        <a:buChar char="•"/>
                      </a:pPr>
                      <a:r>
                        <a:rPr lang="nl-NL" sz="1100">
                          <a:effectLst/>
                        </a:rPr>
                        <a:t>Ontspanning en vitaliteit</a:t>
                      </a:r>
                    </a:p>
                    <a:p>
                      <a:pPr fontAlgn="t">
                        <a:buFont typeface="Arial" panose="020B0604020202020204" pitchFamily="34" charset="0"/>
                        <a:buChar char="•"/>
                      </a:pPr>
                      <a:r>
                        <a:rPr lang="nl-NL" sz="1100">
                          <a:effectLst/>
                        </a:rPr>
                        <a:t>Flexibel en met eigen regels</a:t>
                      </a: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934971614"/>
                  </a:ext>
                </a:extLst>
              </a:tr>
              <a:tr h="782841">
                <a:tc>
                  <a:txBody>
                    <a:bodyPr/>
                    <a:lstStyle/>
                    <a:p>
                      <a:pPr algn="l" fontAlgn="t"/>
                      <a:r>
                        <a:rPr lang="nl-NL" sz="1100" b="1">
                          <a:effectLst/>
                        </a:rPr>
                        <a:t>Naar de top</a:t>
                      </a:r>
                      <a:endParaRPr lang="nl-NL" sz="1100">
                        <a:effectLst/>
                      </a:endParaRP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fontAlgn="t">
                        <a:buFont typeface="Arial" panose="020B0604020202020204" pitchFamily="34" charset="0"/>
                        <a:buChar char="•"/>
                      </a:pPr>
                      <a:r>
                        <a:rPr lang="nl-NL" sz="1100">
                          <a:effectLst/>
                        </a:rPr>
                        <a:t>Medailles winnen voor Nederland</a:t>
                      </a:r>
                    </a:p>
                    <a:p>
                      <a:pPr fontAlgn="t">
                        <a:buFont typeface="Arial" panose="020B0604020202020204" pitchFamily="34" charset="0"/>
                        <a:buChar char="•"/>
                      </a:pPr>
                      <a:r>
                        <a:rPr lang="nl-NL" sz="1100">
                          <a:effectLst/>
                        </a:rPr>
                        <a:t>De beste zijn</a:t>
                      </a:r>
                    </a:p>
                    <a:p>
                      <a:pPr fontAlgn="t">
                        <a:buFont typeface="Arial" panose="020B0604020202020204" pitchFamily="34" charset="0"/>
                        <a:buChar char="•"/>
                      </a:pPr>
                      <a:r>
                        <a:rPr lang="nl-NL" sz="1100">
                          <a:effectLst/>
                        </a:rPr>
                        <a:t>Je grenzen verleggen</a:t>
                      </a:r>
                    </a:p>
                    <a:p>
                      <a:pPr fontAlgn="t">
                        <a:buFont typeface="Arial" panose="020B0604020202020204" pitchFamily="34" charset="0"/>
                        <a:buChar char="•"/>
                      </a:pPr>
                      <a:r>
                        <a:rPr lang="nl-NL" sz="1100">
                          <a:effectLst/>
                        </a:rPr>
                        <a:t>Talentontwikkeling</a:t>
                      </a: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264024747"/>
                  </a:ext>
                </a:extLst>
              </a:tr>
              <a:tr h="782841">
                <a:tc>
                  <a:txBody>
                    <a:bodyPr/>
                    <a:lstStyle/>
                    <a:p>
                      <a:pPr algn="l" fontAlgn="t"/>
                      <a:r>
                        <a:rPr lang="nl-NL" sz="1100" b="1">
                          <a:effectLst/>
                        </a:rPr>
                        <a:t>Leef mee</a:t>
                      </a:r>
                      <a:endParaRPr lang="nl-NL" sz="1100">
                        <a:effectLst/>
                      </a:endParaRP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fontAlgn="t">
                        <a:buFont typeface="Arial" panose="020B0604020202020204" pitchFamily="34" charset="0"/>
                        <a:buChar char="•"/>
                      </a:pPr>
                      <a:r>
                        <a:rPr lang="nl-NL" sz="1100">
                          <a:effectLst/>
                        </a:rPr>
                        <a:t>Supporter ben je voor het leven</a:t>
                      </a:r>
                    </a:p>
                    <a:p>
                      <a:pPr fontAlgn="t">
                        <a:buFont typeface="Arial" panose="020B0604020202020204" pitchFamily="34" charset="0"/>
                        <a:buChar char="•"/>
                      </a:pPr>
                      <a:r>
                        <a:rPr lang="nl-NL" sz="1100">
                          <a:effectLst/>
                        </a:rPr>
                        <a:t>Sporters volgen, aanmoedigen en steunen</a:t>
                      </a:r>
                    </a:p>
                    <a:p>
                      <a:pPr fontAlgn="t">
                        <a:buFont typeface="Arial" panose="020B0604020202020204" pitchFamily="34" charset="0"/>
                        <a:buChar char="•"/>
                      </a:pPr>
                      <a:r>
                        <a:rPr lang="nl-NL" sz="1100">
                          <a:effectLst/>
                        </a:rPr>
                        <a:t>Evenementen beleven</a:t>
                      </a:r>
                    </a:p>
                    <a:p>
                      <a:pPr fontAlgn="t">
                        <a:buFont typeface="Arial" panose="020B0604020202020204" pitchFamily="34" charset="0"/>
                        <a:buChar char="•"/>
                      </a:pPr>
                      <a:r>
                        <a:rPr lang="nl-NL" sz="1100">
                          <a:effectLst/>
                        </a:rPr>
                        <a:t>Uitslagen voorspellen</a:t>
                      </a:r>
                    </a:p>
                  </a:txBody>
                  <a:tcPr marL="59334" marR="59334" marT="29667" marB="29667">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742960944"/>
                  </a:ext>
                </a:extLst>
              </a:tr>
            </a:tbl>
          </a:graphicData>
        </a:graphic>
      </p:graphicFrame>
    </p:spTree>
    <p:extLst>
      <p:ext uri="{BB962C8B-B14F-4D97-AF65-F5344CB8AC3E}">
        <p14:creationId xmlns:p14="http://schemas.microsoft.com/office/powerpoint/2010/main" val="3528536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934C18-77D7-FB39-842E-277E229B0DA3}"/>
              </a:ext>
            </a:extLst>
          </p:cNvPr>
          <p:cNvPicPr>
            <a:picLocks noChangeAspect="1"/>
          </p:cNvPicPr>
          <p:nvPr/>
        </p:nvPicPr>
        <p:blipFill rotWithShape="1">
          <a:blip r:embed="rId2"/>
          <a:srcRect/>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A3252B9-DB17-64F8-D897-86CAD70E271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Onderwijs in de toekomst</a:t>
            </a:r>
          </a:p>
        </p:txBody>
      </p:sp>
      <p:cxnSp>
        <p:nvCxnSpPr>
          <p:cNvPr id="18" name="Straight Connector 1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4618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Lerarenopleidingen Science en Wiskunde/Rekenen | Extended reality">
            <a:extLst>
              <a:ext uri="{FF2B5EF4-FFF2-40B4-BE49-F238E27FC236}">
                <a16:creationId xmlns:a16="http://schemas.microsoft.com/office/drawing/2014/main" id="{ADE7FE8D-E114-085F-DA38-15D72AC3BE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15657" y="643467"/>
            <a:ext cx="574752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9610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7A3D6BFD-199B-9A8A-6897-99F55186983D}"/>
              </a:ext>
            </a:extLst>
          </p:cNvPr>
          <p:cNvSpPr>
            <a:spLocks noGrp="1"/>
          </p:cNvSpPr>
          <p:nvPr>
            <p:ph type="title"/>
          </p:nvPr>
        </p:nvSpPr>
        <p:spPr>
          <a:xfrm>
            <a:off x="1037809" y="1071350"/>
            <a:ext cx="4775162" cy="1339382"/>
          </a:xfrm>
        </p:spPr>
        <p:txBody>
          <a:bodyPr>
            <a:normAutofit/>
          </a:bodyPr>
          <a:lstStyle/>
          <a:p>
            <a:pPr algn="ctr"/>
            <a:r>
              <a:rPr lang="nl-NL" sz="3600" b="0" i="0" u="none" strike="noStrike">
                <a:effectLst/>
                <a:latin typeface="Arial" panose="020B0604020202020204" pitchFamily="34" charset="0"/>
              </a:rPr>
              <a:t>Extended Reality </a:t>
            </a:r>
            <a:endParaRPr lang="nl-NL" sz="360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24CB2019-EB2B-AFA4-9848-059E11B443B9}"/>
              </a:ext>
            </a:extLst>
          </p:cNvPr>
          <p:cNvSpPr>
            <a:spLocks noGrp="1"/>
          </p:cNvSpPr>
          <p:nvPr>
            <p:ph idx="1"/>
          </p:nvPr>
        </p:nvSpPr>
        <p:spPr>
          <a:xfrm>
            <a:off x="1189319" y="2547257"/>
            <a:ext cx="4458446" cy="3109740"/>
          </a:xfrm>
        </p:spPr>
        <p:txBody>
          <a:bodyPr anchor="ctr">
            <a:normAutofit/>
          </a:bodyPr>
          <a:lstStyle/>
          <a:p>
            <a:pPr marL="0" indent="0">
              <a:buNone/>
            </a:pPr>
            <a:r>
              <a:rPr lang="nl-NL" sz="2000" b="0" i="0" u="none" strike="noStrike">
                <a:effectLst/>
                <a:latin typeface="Arial" panose="020B0604020202020204" pitchFamily="34" charset="0"/>
              </a:rPr>
              <a:t>XR kan worden gedefinieerd als een paraplu, die alle drie de werkelijkheid (VR, AR, MR) samenbrengt onder één term, wat leidt tot minder publieke verwarring. Uitgebreide realiteit biedt een grote verscheidenheid en een groot aantal niveaus in de virtualiteit van gedeeltelijk sensoringangen tot meeslepende virtualiteit.</a:t>
            </a:r>
            <a:endParaRPr lang="nl-NL" sz="2000"/>
          </a:p>
        </p:txBody>
      </p:sp>
    </p:spTree>
    <p:extLst>
      <p:ext uri="{BB962C8B-B14F-4D97-AF65-F5344CB8AC3E}">
        <p14:creationId xmlns:p14="http://schemas.microsoft.com/office/powerpoint/2010/main" val="2370949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3" name="Tijdelijke aanduiding voor inhoud 2">
            <a:extLst>
              <a:ext uri="{FF2B5EF4-FFF2-40B4-BE49-F238E27FC236}">
                <a16:creationId xmlns:a16="http://schemas.microsoft.com/office/drawing/2014/main" id="{D215194A-FDDE-E41F-C8A4-02747DA97EBB}"/>
              </a:ext>
            </a:extLst>
          </p:cNvPr>
          <p:cNvSpPr>
            <a:spLocks noGrp="1"/>
          </p:cNvSpPr>
          <p:nvPr>
            <p:ph idx="1"/>
          </p:nvPr>
        </p:nvSpPr>
        <p:spPr>
          <a:xfrm>
            <a:off x="6095999" y="882315"/>
            <a:ext cx="5254754" cy="5294647"/>
          </a:xfrm>
        </p:spPr>
        <p:txBody>
          <a:bodyPr>
            <a:normAutofit/>
          </a:bodyPr>
          <a:lstStyle/>
          <a:p>
            <a:endParaRPr lang="nl-NL" sz="2200">
              <a:hlinkClick r:id="rId2"/>
            </a:endParaRPr>
          </a:p>
          <a:p>
            <a:endParaRPr lang="nl-NL" sz="2200">
              <a:hlinkClick r:id="rId2"/>
            </a:endParaRPr>
          </a:p>
          <a:p>
            <a:r>
              <a:rPr lang="nl-NL" sz="2200">
                <a:hlinkClick r:id="rId2"/>
              </a:rPr>
              <a:t>https://youtu.be/kjcrqcZgJKQ</a:t>
            </a:r>
            <a:endParaRPr lang="nl-NL" sz="2200"/>
          </a:p>
          <a:p>
            <a:endParaRPr lang="nl-NL" sz="2200"/>
          </a:p>
        </p:txBody>
      </p:sp>
    </p:spTree>
    <p:extLst>
      <p:ext uri="{BB962C8B-B14F-4D97-AF65-F5344CB8AC3E}">
        <p14:creationId xmlns:p14="http://schemas.microsoft.com/office/powerpoint/2010/main" val="2982411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Menselijk oog gezien door transparante digitaal diagram">
            <a:extLst>
              <a:ext uri="{FF2B5EF4-FFF2-40B4-BE49-F238E27FC236}">
                <a16:creationId xmlns:a16="http://schemas.microsoft.com/office/drawing/2014/main" id="{7CB76B43-5E63-8087-C390-A5629FD1CD1A}"/>
              </a:ext>
            </a:extLst>
          </p:cNvPr>
          <p:cNvPicPr>
            <a:picLocks noChangeAspect="1"/>
          </p:cNvPicPr>
          <p:nvPr/>
        </p:nvPicPr>
        <p:blipFill rotWithShape="1">
          <a:blip r:embed="rId2"/>
          <a:srcRect r="34214" b="9090"/>
          <a:stretch/>
        </p:blipFill>
        <p:spPr>
          <a:xfrm>
            <a:off x="3523488" y="10"/>
            <a:ext cx="8668512" cy="6857990"/>
          </a:xfrm>
          <a:prstGeom prst="rect">
            <a:avLst/>
          </a:prstGeom>
        </p:spPr>
      </p:pic>
      <p:sp>
        <p:nvSpPr>
          <p:cNvPr id="2" name="Titel 1">
            <a:extLst>
              <a:ext uri="{FF2B5EF4-FFF2-40B4-BE49-F238E27FC236}">
                <a16:creationId xmlns:a16="http://schemas.microsoft.com/office/drawing/2014/main" id="{10D8FE4F-35B8-52F9-F316-B8F9D2BB732D}"/>
              </a:ext>
            </a:extLst>
          </p:cNvPr>
          <p:cNvSpPr>
            <a:spLocks noGrp="1"/>
          </p:cNvSpPr>
          <p:nvPr>
            <p:ph type="title"/>
          </p:nvPr>
        </p:nvSpPr>
        <p:spPr>
          <a:xfrm>
            <a:off x="371094" y="1161288"/>
            <a:ext cx="3438144" cy="1124712"/>
          </a:xfrm>
        </p:spPr>
        <p:txBody>
          <a:bodyPr anchor="b">
            <a:normAutofit/>
          </a:bodyPr>
          <a:lstStyle/>
          <a:p>
            <a:r>
              <a:rPr lang="nl-NL" sz="2800"/>
              <a:t>Toekomst gericht onderwijs</a:t>
            </a:r>
          </a:p>
        </p:txBody>
      </p:sp>
      <p:sp>
        <p:nvSpPr>
          <p:cNvPr id="3" name="Tijdelijke aanduiding voor inhoud 2">
            <a:extLst>
              <a:ext uri="{FF2B5EF4-FFF2-40B4-BE49-F238E27FC236}">
                <a16:creationId xmlns:a16="http://schemas.microsoft.com/office/drawing/2014/main" id="{4BB62C29-5800-FE21-032A-D9533054C7BC}"/>
              </a:ext>
            </a:extLst>
          </p:cNvPr>
          <p:cNvSpPr>
            <a:spLocks noGrp="1"/>
          </p:cNvSpPr>
          <p:nvPr>
            <p:ph idx="1"/>
          </p:nvPr>
        </p:nvSpPr>
        <p:spPr>
          <a:xfrm>
            <a:off x="371094" y="2718054"/>
            <a:ext cx="3438906" cy="3207258"/>
          </a:xfrm>
        </p:spPr>
        <p:txBody>
          <a:bodyPr anchor="t">
            <a:normAutofit/>
          </a:bodyPr>
          <a:lstStyle/>
          <a:p>
            <a:r>
              <a:rPr lang="nl-NL" sz="1700">
                <a:hlinkClick r:id="rId3"/>
              </a:rPr>
              <a:t>https://youtu.be/IfeTjDoQunY</a:t>
            </a:r>
            <a:endParaRPr lang="nl-NL" sz="1700"/>
          </a:p>
          <a:p>
            <a:pPr marL="0" indent="0">
              <a:buNone/>
            </a:pPr>
            <a:endParaRPr lang="nl-NL" sz="1700"/>
          </a:p>
        </p:txBody>
      </p:sp>
    </p:spTree>
    <p:extLst>
      <p:ext uri="{BB962C8B-B14F-4D97-AF65-F5344CB8AC3E}">
        <p14:creationId xmlns:p14="http://schemas.microsoft.com/office/powerpoint/2010/main" val="3563717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675DEC29-2E49-FF4C-7AA9-75D598DA55B4}"/>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a:solidFill>
                  <a:schemeClr val="bg1">
                    <a:lumMod val="95000"/>
                    <a:lumOff val="5000"/>
                  </a:schemeClr>
                </a:solidFill>
              </a:rPr>
              <a:t>Wat als we niet meer leren vanuit een schoolgebouw?</a:t>
            </a:r>
          </a:p>
        </p:txBody>
      </p:sp>
    </p:spTree>
    <p:extLst>
      <p:ext uri="{BB962C8B-B14F-4D97-AF65-F5344CB8AC3E}">
        <p14:creationId xmlns:p14="http://schemas.microsoft.com/office/powerpoint/2010/main" val="4368385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media 1" descr="The World in 2050">
            <a:hlinkClick r:id="" action="ppaction://media"/>
            <a:extLst>
              <a:ext uri="{FF2B5EF4-FFF2-40B4-BE49-F238E27FC236}">
                <a16:creationId xmlns:a16="http://schemas.microsoft.com/office/drawing/2014/main" id="{61A1EC94-D001-E5BF-6F9B-906B6890BF99}"/>
              </a:ext>
            </a:extLst>
          </p:cNvPr>
          <p:cNvPicPr>
            <a:picLocks noRot="1" noChangeAspect="1"/>
          </p:cNvPicPr>
          <p:nvPr>
            <a:videoFile r:link="rId1"/>
          </p:nvPr>
        </p:nvPicPr>
        <p:blipFill>
          <a:blip r:embed="rId3"/>
          <a:stretch>
            <a:fillRect/>
          </a:stretch>
        </p:blipFill>
        <p:spPr>
          <a:xfrm>
            <a:off x="2049138" y="914399"/>
            <a:ext cx="8508786" cy="4807465"/>
          </a:xfrm>
          <a:prstGeom prst="rect">
            <a:avLst/>
          </a:prstGeom>
        </p:spPr>
      </p:pic>
    </p:spTree>
    <p:extLst>
      <p:ext uri="{BB962C8B-B14F-4D97-AF65-F5344CB8AC3E}">
        <p14:creationId xmlns:p14="http://schemas.microsoft.com/office/powerpoint/2010/main" val="59343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Afbeelding 6" descr="Persoon die een pak draagt en op een laptop werkt">
            <a:extLst>
              <a:ext uri="{FF2B5EF4-FFF2-40B4-BE49-F238E27FC236}">
                <a16:creationId xmlns:a16="http://schemas.microsoft.com/office/drawing/2014/main" id="{8676661C-F96C-9943-825E-D7407E6BFB15}"/>
              </a:ext>
            </a:extLst>
          </p:cNvPr>
          <p:cNvPicPr>
            <a:picLocks noChangeAspect="1"/>
          </p:cNvPicPr>
          <p:nvPr/>
        </p:nvPicPr>
        <p:blipFill rotWithShape="1">
          <a:blip r:embed="rId2">
            <a:extLst>
              <a:ext uri="{28A0092B-C50C-407E-A947-70E740481C1C}">
                <a14:useLocalDpi xmlns:a14="http://schemas.microsoft.com/office/drawing/2010/main" val="0"/>
              </a:ext>
            </a:extLst>
          </a:blip>
          <a:srcRect t="8945" r="-2" b="539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41563D-06D4-744C-BD5D-D6F2ACEC0BA9}"/>
              </a:ext>
            </a:extLst>
          </p:cNvPr>
          <p:cNvSpPr>
            <a:spLocks noGrp="1"/>
          </p:cNvSpPr>
          <p:nvPr>
            <p:ph type="title"/>
          </p:nvPr>
        </p:nvSpPr>
        <p:spPr>
          <a:xfrm>
            <a:off x="448056" y="859536"/>
            <a:ext cx="4832802" cy="1243584"/>
          </a:xfrm>
        </p:spPr>
        <p:txBody>
          <a:bodyPr>
            <a:normAutofit/>
          </a:bodyPr>
          <a:lstStyle/>
          <a:p>
            <a:r>
              <a:rPr lang="nl-NL" sz="3400" dirty="0"/>
              <a:t>Zit pandemie</a:t>
            </a:r>
          </a:p>
        </p:txBody>
      </p:sp>
      <p:sp>
        <p:nvSpPr>
          <p:cNvPr id="18" name="Rectangle 17">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Rectangle 1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746E07AA-1A8C-344A-8565-AFC5BEECDB6D}"/>
              </a:ext>
            </a:extLst>
          </p:cNvPr>
          <p:cNvSpPr>
            <a:spLocks noGrp="1"/>
          </p:cNvSpPr>
          <p:nvPr>
            <p:ph idx="1"/>
          </p:nvPr>
        </p:nvSpPr>
        <p:spPr>
          <a:xfrm>
            <a:off x="448056" y="2512611"/>
            <a:ext cx="4832803" cy="3664351"/>
          </a:xfrm>
        </p:spPr>
        <p:txBody>
          <a:bodyPr>
            <a:normAutofit/>
          </a:bodyPr>
          <a:lstStyle/>
          <a:p>
            <a:r>
              <a:rPr lang="nl-NL" sz="2000" dirty="0">
                <a:hlinkClick r:id="rId3"/>
              </a:rPr>
              <a:t>https://youtu.be/cxsbVA2mtsI</a:t>
            </a:r>
            <a:endParaRPr lang="nl-NL" sz="2000" dirty="0"/>
          </a:p>
          <a:p>
            <a:endParaRPr lang="nl-NL" sz="2000" dirty="0"/>
          </a:p>
        </p:txBody>
      </p:sp>
    </p:spTree>
    <p:extLst>
      <p:ext uri="{BB962C8B-B14F-4D97-AF65-F5344CB8AC3E}">
        <p14:creationId xmlns:p14="http://schemas.microsoft.com/office/powerpoint/2010/main" val="1480215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92F3C9-6A88-7B49-94A9-43244DD232A7}"/>
              </a:ext>
            </a:extLst>
          </p:cNvPr>
          <p:cNvSpPr>
            <a:spLocks noGrp="1"/>
          </p:cNvSpPr>
          <p:nvPr>
            <p:ph type="title"/>
          </p:nvPr>
        </p:nvSpPr>
        <p:spPr>
          <a:xfrm>
            <a:off x="640080" y="325369"/>
            <a:ext cx="4368602" cy="1956841"/>
          </a:xfrm>
        </p:spPr>
        <p:txBody>
          <a:bodyPr anchor="b">
            <a:normAutofit/>
          </a:bodyPr>
          <a:lstStyle/>
          <a:p>
            <a:r>
              <a:rPr lang="nl-NL" sz="4200"/>
              <a:t>In relatie tot het onderwerp vandaag</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a:extLst>
              <a:ext uri="{FF2B5EF4-FFF2-40B4-BE49-F238E27FC236}">
                <a16:creationId xmlns:a16="http://schemas.microsoft.com/office/drawing/2014/main" id="{F52ECE3C-92B1-9545-A530-D153E22E37F9}"/>
              </a:ext>
            </a:extLst>
          </p:cNvPr>
          <p:cNvSpPr>
            <a:spLocks noGrp="1"/>
          </p:cNvSpPr>
          <p:nvPr>
            <p:ph idx="1"/>
          </p:nvPr>
        </p:nvSpPr>
        <p:spPr>
          <a:xfrm>
            <a:off x="640080" y="2872899"/>
            <a:ext cx="4243589" cy="3320668"/>
          </a:xfrm>
        </p:spPr>
        <p:txBody>
          <a:bodyPr>
            <a:normAutofit/>
          </a:bodyPr>
          <a:lstStyle/>
          <a:p>
            <a:r>
              <a:rPr lang="nl-NL" sz="2200">
                <a:hlinkClick r:id="rId2"/>
              </a:rPr>
              <a:t>https://www.allesoversport.nl/thema/gezonde-leefstijl/wat-adviseert-de-who-in-de-internationale-beweegrichtlijnen/</a:t>
            </a:r>
            <a:endParaRPr lang="nl-NL" sz="2200"/>
          </a:p>
          <a:p>
            <a:endParaRPr lang="nl-NL" sz="2200"/>
          </a:p>
        </p:txBody>
      </p:sp>
      <p:pic>
        <p:nvPicPr>
          <p:cNvPr id="5" name="Picture 4" descr="Doolhof">
            <a:extLst>
              <a:ext uri="{FF2B5EF4-FFF2-40B4-BE49-F238E27FC236}">
                <a16:creationId xmlns:a16="http://schemas.microsoft.com/office/drawing/2014/main" id="{41FEA6C3-CCCF-F7D3-0B1F-3D85234DF090}"/>
              </a:ext>
            </a:extLst>
          </p:cNvPr>
          <p:cNvPicPr>
            <a:picLocks noChangeAspect="1"/>
          </p:cNvPicPr>
          <p:nvPr/>
        </p:nvPicPr>
        <p:blipFill rotWithShape="1">
          <a:blip r:embed="rId3"/>
          <a:srcRect l="13463" r="1958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9624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1054FA-3E84-D64C-B55F-A1838EEB923F}"/>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kern="1200">
                <a:solidFill>
                  <a:schemeClr val="tx1"/>
                </a:solidFill>
                <a:latin typeface="+mj-lt"/>
                <a:ea typeface="+mj-ea"/>
                <a:cs typeface="+mj-cs"/>
              </a:rPr>
              <a:t>Nederlandse beweegrichtlijnen</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id="{A76AB82C-6033-7C44-8FA1-7C03CB7026F7}"/>
              </a:ext>
            </a:extLst>
          </p:cNvPr>
          <p:cNvSpPr/>
          <p:nvPr/>
        </p:nvSpPr>
        <p:spPr>
          <a:xfrm>
            <a:off x="630936" y="2807208"/>
            <a:ext cx="3429000" cy="3410712"/>
          </a:xfrm>
          <a:prstGeom prst="rect">
            <a:avLst/>
          </a:prstGeom>
        </p:spPr>
        <p:txBody>
          <a:bodyPr vert="horz" lIns="91440" tIns="45720" rIns="91440" bIns="45720" rtlCol="0" anchor="t">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200" b="0" i="0" u="none" strike="noStrike" cap="none" spc="0" normalizeH="0" baseline="0" noProof="0">
                <a:ln>
                  <a:noFill/>
                </a:ln>
                <a:effectLst/>
                <a:uLnTx/>
                <a:uFillTx/>
                <a:hlinkClick r:id="rId3"/>
              </a:rPr>
              <a:t>Beweegrichtlijnen</a:t>
            </a:r>
            <a:endParaRPr kumimoji="0" lang="en-US" sz="2200" b="0" i="0" u="none" strike="noStrike" cap="none" spc="0" normalizeH="0" baseline="0" noProof="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cap="none" spc="0" normalizeH="0" baseline="0" noProof="0">
              <a:ln>
                <a:noFill/>
              </a:ln>
              <a:effectLst/>
              <a:uLnTx/>
              <a:uFillTx/>
            </a:endParaRPr>
          </a:p>
        </p:txBody>
      </p:sp>
      <p:pic>
        <p:nvPicPr>
          <p:cNvPr id="5" name="Tijdelijke aanduiding voor inhoud 4">
            <a:extLst>
              <a:ext uri="{FF2B5EF4-FFF2-40B4-BE49-F238E27FC236}">
                <a16:creationId xmlns:a16="http://schemas.microsoft.com/office/drawing/2014/main" id="{D2AF67E1-7FE1-AC46-8470-A9281A48F781}"/>
              </a:ext>
            </a:extLst>
          </p:cNvPr>
          <p:cNvPicPr>
            <a:picLocks noGrp="1" noChangeAspect="1"/>
          </p:cNvPicPr>
          <p:nvPr>
            <p:ph idx="1"/>
          </p:nvPr>
        </p:nvPicPr>
        <p:blipFill>
          <a:blip r:embed="rId4"/>
          <a:stretch>
            <a:fillRect/>
          </a:stretch>
        </p:blipFill>
        <p:spPr>
          <a:xfrm>
            <a:off x="4654296" y="1875663"/>
            <a:ext cx="6903720" cy="3106674"/>
          </a:xfrm>
          <a:prstGeom prst="rect">
            <a:avLst/>
          </a:prstGeom>
        </p:spPr>
      </p:pic>
    </p:spTree>
    <p:extLst>
      <p:ext uri="{BB962C8B-B14F-4D97-AF65-F5344CB8AC3E}">
        <p14:creationId xmlns:p14="http://schemas.microsoft.com/office/powerpoint/2010/main" val="3343250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46187E64-7A77-4D13-A5F4-9AEC282BB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c 11">
            <a:extLst>
              <a:ext uri="{FF2B5EF4-FFF2-40B4-BE49-F238E27FC236}">
                <a16:creationId xmlns:a16="http://schemas.microsoft.com/office/drawing/2014/main" id="{E2B33195-5BCA-4BB7-A82D-673952268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itel 3"/>
          <p:cNvSpPr>
            <a:spLocks noGrp="1"/>
          </p:cNvSpPr>
          <p:nvPr>
            <p:ph type="ctrTitle"/>
          </p:nvPr>
        </p:nvSpPr>
        <p:spPr>
          <a:xfrm>
            <a:off x="892818" y="1370171"/>
            <a:ext cx="5085580" cy="2387600"/>
          </a:xfrm>
        </p:spPr>
        <p:txBody>
          <a:bodyPr>
            <a:normAutofit/>
          </a:bodyPr>
          <a:lstStyle/>
          <a:p>
            <a:pPr algn="l"/>
            <a:br>
              <a:rPr lang="nl-NL" sz="3300" dirty="0"/>
            </a:br>
            <a:r>
              <a:rPr lang="nl-NL" sz="3300" b="1" dirty="0"/>
              <a:t>Bewegen en Fysieke gezondheid in de toekomst</a:t>
            </a:r>
            <a:br>
              <a:rPr lang="nl-NL" sz="3300" b="1" dirty="0"/>
            </a:br>
            <a:endParaRPr lang="nl-NL" sz="3300" b="1" dirty="0"/>
          </a:p>
        </p:txBody>
      </p:sp>
      <p:sp>
        <p:nvSpPr>
          <p:cNvPr id="14" name="Oval 13">
            <a:extLst>
              <a:ext uri="{FF2B5EF4-FFF2-40B4-BE49-F238E27FC236}">
                <a16:creationId xmlns:a16="http://schemas.microsoft.com/office/drawing/2014/main" id="{CF8AD9F3-9AF6-494F-83A3-2F6775639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l="16931" r="16524"/>
          <a:stretch/>
        </p:blipFill>
        <p:spPr>
          <a:xfrm>
            <a:off x="6521381" y="773723"/>
            <a:ext cx="5194998" cy="519499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6" name="Rectangle 15">
            <a:extLst>
              <a:ext uri="{FF2B5EF4-FFF2-40B4-BE49-F238E27FC236}">
                <a16:creationId xmlns:a16="http://schemas.microsoft.com/office/drawing/2014/main" id="{0DA5DB8B-7E5C-4ABC-8069-A9A8806F3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806" y="4790720"/>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998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kern="1200">
                <a:solidFill>
                  <a:schemeClr val="tx1"/>
                </a:solidFill>
                <a:latin typeface="+mj-lt"/>
                <a:ea typeface="+mj-ea"/>
                <a:cs typeface="+mj-cs"/>
              </a:rPr>
              <a:t>Vroeger, nu , later…?</a:t>
            </a:r>
          </a:p>
        </p:txBody>
      </p:sp>
      <p:pic>
        <p:nvPicPr>
          <p:cNvPr id="4" name="Tijdelijke aanduiding voor inhoud 3"/>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773791" y="1845426"/>
            <a:ext cx="8641364" cy="4450303"/>
          </a:xfrm>
          <a:prstGeom prst="rect">
            <a:avLst/>
          </a:prstGeom>
          <a:noFill/>
        </p:spPr>
      </p:pic>
    </p:spTree>
    <p:extLst>
      <p:ext uri="{BB962C8B-B14F-4D97-AF65-F5344CB8AC3E}">
        <p14:creationId xmlns:p14="http://schemas.microsoft.com/office/powerpoint/2010/main" val="3932754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title"/>
          </p:nvPr>
        </p:nvSpPr>
        <p:spPr>
          <a:xfrm>
            <a:off x="640079" y="2053641"/>
            <a:ext cx="3669161" cy="2760098"/>
          </a:xfrm>
        </p:spPr>
        <p:txBody>
          <a:bodyPr>
            <a:normAutofit/>
          </a:bodyPr>
          <a:lstStyle/>
          <a:p>
            <a:r>
              <a:rPr lang="nl-NL">
                <a:solidFill>
                  <a:srgbClr val="FFFFFF"/>
                </a:solidFill>
              </a:rPr>
              <a:t>Weetje:</a:t>
            </a:r>
          </a:p>
        </p:txBody>
      </p:sp>
      <p:sp>
        <p:nvSpPr>
          <p:cNvPr id="3" name="Tijdelijke aanduiding voor inhoud 2"/>
          <p:cNvSpPr>
            <a:spLocks noGrp="1"/>
          </p:cNvSpPr>
          <p:nvPr>
            <p:ph idx="1"/>
          </p:nvPr>
        </p:nvSpPr>
        <p:spPr>
          <a:xfrm>
            <a:off x="6090574" y="801866"/>
            <a:ext cx="5306084" cy="5230634"/>
          </a:xfrm>
        </p:spPr>
        <p:txBody>
          <a:bodyPr anchor="ctr">
            <a:normAutofit/>
          </a:bodyPr>
          <a:lstStyle/>
          <a:p>
            <a:pPr marL="0" indent="0">
              <a:buNone/>
            </a:pPr>
            <a:r>
              <a:rPr lang="nl-NL" sz="2400" b="1">
                <a:solidFill>
                  <a:srgbClr val="000000"/>
                </a:solidFill>
              </a:rPr>
              <a:t>Vrouwen in de prehistorie hadden sterkere armen dan vrouwelijke sporters van nu</a:t>
            </a:r>
          </a:p>
          <a:p>
            <a:pPr marL="0" indent="0">
              <a:buNone/>
            </a:pPr>
            <a:r>
              <a:rPr lang="nl-NL" sz="2400" i="1">
                <a:solidFill>
                  <a:srgbClr val="000000"/>
                </a:solidFill>
              </a:rPr>
              <a:t>In Europa gevonden botten laten zien dat vrouwen zo hard werkten op de allereerste boerenbedrijven dat ze bijna allemaal gespierder waren dan hedendaagse vrouwelijke toproeiers. </a:t>
            </a:r>
          </a:p>
          <a:p>
            <a:pPr marL="0" indent="0">
              <a:buNone/>
            </a:pPr>
            <a:r>
              <a:rPr lang="nl-NL" sz="2400" i="1">
                <a:solidFill>
                  <a:srgbClr val="000000"/>
                </a:solidFill>
              </a:rPr>
              <a:t>Van het planten van gewassen en het malen van graan tot het verzorgen van het vee: vrouwen in de prehistorie verrichten zoveel zwaar werk dat het nog steeds in hun botten is terug te zien.</a:t>
            </a:r>
            <a:endParaRPr lang="nl-NL" sz="2400">
              <a:solidFill>
                <a:srgbClr val="000000"/>
              </a:solidFill>
            </a:endParaRPr>
          </a:p>
          <a:p>
            <a:pPr marL="0" indent="0">
              <a:buNone/>
            </a:pPr>
            <a:endParaRPr lang="nl-NL" sz="2400">
              <a:solidFill>
                <a:srgbClr val="000000"/>
              </a:solidFill>
            </a:endParaRPr>
          </a:p>
        </p:txBody>
      </p:sp>
    </p:spTree>
    <p:extLst>
      <p:ext uri="{BB962C8B-B14F-4D97-AF65-F5344CB8AC3E}">
        <p14:creationId xmlns:p14="http://schemas.microsoft.com/office/powerpoint/2010/main" val="2808498937"/>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82E0B02A318E459AD716AC786DE572" ma:contentTypeVersion="7" ma:contentTypeDescription="Een nieuw document maken." ma:contentTypeScope="" ma:versionID="dc0382093e4731084f9132cd2c0202c1">
  <xsd:schema xmlns:xsd="http://www.w3.org/2001/XMLSchema" xmlns:xs="http://www.w3.org/2001/XMLSchema" xmlns:p="http://schemas.microsoft.com/office/2006/metadata/properties" xmlns:ns2="34354c1b-6b8c-435b-ad50-990538c19557" targetNamespace="http://schemas.microsoft.com/office/2006/metadata/properties" ma:root="true" ma:fieldsID="9c0ce9d74be8d2c58fba1757fc7b9c60" ns2:_="">
    <xsd:import namespace="34354c1b-6b8c-435b-ad50-990538c195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354c1b-6b8c-435b-ad50-990538c19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B95F33-E920-4DBF-9F85-EE6AA029F1B5}">
  <ds:schemaRefs>
    <ds:schemaRef ds:uri="http://schemas.microsoft.com/sharepoint/v3/contenttype/forms"/>
  </ds:schemaRefs>
</ds:datastoreItem>
</file>

<file path=customXml/itemProps2.xml><?xml version="1.0" encoding="utf-8"?>
<ds:datastoreItem xmlns:ds="http://schemas.openxmlformats.org/officeDocument/2006/customXml" ds:itemID="{FFF4AEC2-70C1-4087-B68B-B22A71E317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354c1b-6b8c-435b-ad50-990538c195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D3344-03E4-4381-A8D0-521384BACFDE}">
  <ds:schemaRef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34354c1b-6b8c-435b-ad50-990538c1955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2151</TotalTime>
  <Words>1195</Words>
  <Application>Microsoft Macintosh PowerPoint</Application>
  <PresentationFormat>Breedbeeld</PresentationFormat>
  <Paragraphs>114</Paragraphs>
  <Slides>27</Slides>
  <Notes>5</Notes>
  <HiddenSlides>0</HiddenSlides>
  <MMClips>2</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27</vt:i4>
      </vt:variant>
    </vt:vector>
  </HeadingPairs>
  <TitlesOfParts>
    <vt:vector size="32" baseType="lpstr">
      <vt:lpstr>Arial</vt:lpstr>
      <vt:lpstr>Calibri</vt:lpstr>
      <vt:lpstr>Calibri Light</vt:lpstr>
      <vt:lpstr>Kantoorthema</vt:lpstr>
      <vt:lpstr>2_Kantoorthema</vt:lpstr>
      <vt:lpstr>Lifestyle gezondheid in steden. Bewegen en onderwijs in de toekomst</vt:lpstr>
      <vt:lpstr>Leerdoelen</vt:lpstr>
      <vt:lpstr>PowerPoint-presentatie</vt:lpstr>
      <vt:lpstr>Zit pandemie</vt:lpstr>
      <vt:lpstr>In relatie tot het onderwerp vandaag</vt:lpstr>
      <vt:lpstr>Nederlandse beweegrichtlijnen</vt:lpstr>
      <vt:lpstr> Bewegen en Fysieke gezondheid in de toekomst </vt:lpstr>
      <vt:lpstr>Vroeger, nu , later…?</vt:lpstr>
      <vt:lpstr>Weetje:</vt:lpstr>
      <vt:lpstr>Vitaliteit vroeger</vt:lpstr>
      <vt:lpstr>De gezondheidsadviezen uit de periode vóór 1800. Gezondheid werd toen vooral geïdentificeerd aan de hand van:  </vt:lpstr>
      <vt:lpstr>Positieve gezondheid en de relatie met bewegen. </vt:lpstr>
      <vt:lpstr>Video: https://www.rug.nl/society-business/university-museum/exhibitions/2017/gelukkig-gezond</vt:lpstr>
      <vt:lpstr>..de vraag naar ons welbevinden raakt steeds verder naar de achtergrond. </vt:lpstr>
      <vt:lpstr>Heden</vt:lpstr>
      <vt:lpstr>Heden</vt:lpstr>
      <vt:lpstr>Voordelen van bewegen</vt:lpstr>
      <vt:lpstr>Koppeling naar de toekomst</vt:lpstr>
      <vt:lpstr>Cijfers bewegingsrichtlijnen CBS</vt:lpstr>
      <vt:lpstr>PowerPoint-presentatie</vt:lpstr>
      <vt:lpstr>Drijfveren volgens verkenning RIVM</vt:lpstr>
      <vt:lpstr>Onderwijs in de toekomst</vt:lpstr>
      <vt:lpstr>PowerPoint-presentatie</vt:lpstr>
      <vt:lpstr>Extended Reality </vt:lpstr>
      <vt:lpstr>PowerPoint-presentatie</vt:lpstr>
      <vt:lpstr>Toekomst gericht onderwijs</vt:lpstr>
      <vt:lpstr>Wat als we niet meer leren vanuit een schoolgebouw?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gezondheid in steden en bewegen in de toekomst</dc:title>
  <dc:creator>Mariska de Rouw</dc:creator>
  <cp:lastModifiedBy>Mariska de Rouw</cp:lastModifiedBy>
  <cp:revision>12</cp:revision>
  <dcterms:created xsi:type="dcterms:W3CDTF">2021-03-05T07:34:05Z</dcterms:created>
  <dcterms:modified xsi:type="dcterms:W3CDTF">2024-03-13T12:02:58Z</dcterms:modified>
</cp:coreProperties>
</file>